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1" roundtripDataSignature="AMtx7mhaBuryQb9NVwXKLvPO+8S6cOvNs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customschemas.google.com/relationships/presentationmetadata" Target="metadata"/><Relationship Id="rId30" Type="http://schemas.openxmlformats.org/officeDocument/2006/relationships/slide" Target="slides/slide26.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These chickens and young rooster in the middle are standing up tall walking around, foraging, show no clinical signs of respiratory illness, gastrointestinal illness, or neurological issues. Growing normally, exhibiting normal behaviors. Eating, drinking normally. No eye problems. No problems with the combs or wattles. These are examples of healthy birds!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Photo Credit: UF/IFAS Blogs – University of Florida (left); Extension FYI – UW Extension (right)</a:t>
            </a:r>
            <a:endParaRPr/>
          </a:p>
        </p:txBody>
      </p:sp>
      <p:sp>
        <p:nvSpPr>
          <p:cNvPr id="143" name="Google Shape;14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There are a lot of different diseases out there in the poultry world and they are often not easy to diagnose or treat. Prevention is the best option, but if you do end up with sick birds, this presentation should give you a better grasp on what category of disease you may be dealing with, give you options for laboratory testing, and in the Management presentation of this series, we discuss biosecurity for further prevention discussion.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Because each individual chicken does not cost very much money in the grand scheme of things, and it is not cost-effective to send each bird off to the lab for testing every time you have one die; you often have to use the information at hand to determine the problem in your flock. Let’s discuss some broad topics of clinical signs of disease and how to routinely observe your birds to recognize illness. </a:t>
            </a:r>
            <a:endParaRPr/>
          </a:p>
        </p:txBody>
      </p:sp>
      <p:sp>
        <p:nvSpPr>
          <p:cNvPr id="152" name="Google Shape;15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There are “reservoirs of disease” all over the place! Organisms that can cause disease are generally found in live birds or their secretions and are also still found in freshly dead birds. There are many other reservoirs as well, such as insects and rodents. Most diseases are spread by people in their clothing, shoes, or by visiting the same tractor dealership in your neighborhood. It is important to avoid sick birds and their secretions and to quickly and properly manage your mortality so you do not infect your other birds. </a:t>
            </a:r>
            <a:endParaRPr/>
          </a:p>
        </p:txBody>
      </p:sp>
      <p:sp>
        <p:nvSpPr>
          <p:cNvPr id="160" name="Google Shape;16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Birds can be “carriers” just like people can. This term refers to birds who have be exposed to the disease, become sick, have recovered, but can now still spread the organism to other uninfected birds. Quarantine is a good practice to help identify these birds. Don’t put previously sick birds right back in your regular pen with healthy birds, just because they are not presenting symptoms any longer. You need to give them time to fully shed the virus. It is also important to note that the virus, along with many other organisms, may live in the environment and soil for long periods of time, so it is important that your quarantine area be kept as clean and sanitary as possible as to not re-infect birds. </a:t>
            </a:r>
            <a:endParaRPr/>
          </a:p>
        </p:txBody>
      </p:sp>
      <p:sp>
        <p:nvSpPr>
          <p:cNvPr id="167" name="Google Shape;16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There are also other concerns of disease you may have to manage in your flock whether it be nutritionally, toxins, injury (example: the neighbor’s dog or a predator), excessive stress (example: overcrowding in the chicken pen or heat stress), or predators. </a:t>
            </a:r>
            <a:endParaRPr/>
          </a:p>
        </p:txBody>
      </p:sp>
      <p:sp>
        <p:nvSpPr>
          <p:cNvPr id="174" name="Google Shape;17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The best thing that I tell my backyard flock producers is to simply LOOK at your birds. They will tell you if something is wrong with them if you just pay attention long enough. Notice their activity level – do they seem to be happy and active? Or are they laying there and not moving and are listless? Are they all producing eggs on a regular basis to the best of your knowledge or have they stopped laying consistently? Are they eating and drinking water? Do they have normal posture? As you can see in these pictures, these birds all have different postures but none of them are normal. You should see your bird standing up “tall”, walking around with no feet and leg problems, eating, drinking, pecking in the grass or foraging, taking dust baths, laying eggs, etc. If you do not see these normal activities, you may have sick birds. </a:t>
            </a:r>
            <a:endParaRPr/>
          </a:p>
        </p:txBody>
      </p:sp>
      <p:sp>
        <p:nvSpPr>
          <p:cNvPr id="181" name="Google Shape;18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When trying to determine what might be wrong with your flock if they are sick, there are several different routes to consider. The first is respiratory disease – do they have any fluid coming from their eyes and nares (a chicken’s nose)? Are they shaking their head or wiping their face over their wings as though they are trying to clear their passageways? Are they panting and breathing with their mouth open? Do they have any discoloration? If any of these symptoms are present, you may be looking at a respiratory illness.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If you notice your birds have loose feces or diarrhea, any discoloration in their feces, very dirty feathers around their vent (rectum), or they are not eating, you may be looking at some type of gastrointestinal disease in your flock.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Lastly, if symptoms are presenting as a nervous system disease, you’ll see they are not able to stand or are wobbly when they walk, are unable to right themselves, are tilting their head, or any combination of these symptoms. </a:t>
            </a:r>
            <a:endParaRPr/>
          </a:p>
        </p:txBody>
      </p:sp>
      <p:sp>
        <p:nvSpPr>
          <p:cNvPr id="191" name="Google Shape;19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Here is a quick way to eliminate or acknowledge disease symptoms in your flock. Are the combs and wattles discolored or swollen? Are the eyes draining and cloudy? Are the nasal passages of the bird discolored or producing a discharge? Are their wings drooping? Are their feet and legs scaly, discolored, or do they have physical injuries? Taking what we know from the last slide, this gives you a quick way to decide what type of disease category you’re dealing with. </a:t>
            </a:r>
            <a:endParaRPr/>
          </a:p>
        </p:txBody>
      </p:sp>
      <p:sp>
        <p:nvSpPr>
          <p:cNvPr id="198" name="Google Shape;19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 name="Shape 213"/>
        <p:cNvGrpSpPr/>
        <p:nvPr/>
      </p:nvGrpSpPr>
      <p:grpSpPr>
        <a:xfrm>
          <a:off x="0" y="0"/>
          <a:ext cx="0" cy="0"/>
          <a:chOff x="0" y="0"/>
          <a:chExt cx="0" cy="0"/>
        </a:xfrm>
      </p:grpSpPr>
      <p:sp>
        <p:nvSpPr>
          <p:cNvPr id="214" name="Google Shape;21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You can also observe your flock’s behavior to determine if they are healthy or if they may have something going on. Is their gate slow or difficult or are they moving about freely? Is their appetite normal? Their water intake? Is their movement consistent with a normal activity level? Are they coughing and sneezing? If so, does it appear to be even more severe in that they’re rattling or snickering when they cough or sneeze? Are they panting or gasping for air when they’re breathing?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You can also look at your chicken’s feces to determine a potential problem. If you see a change in color, frequency or consistency or notice the presence of blood or mucus, you may have a gastrointestinal problem. </a:t>
            </a:r>
            <a:endParaRPr/>
          </a:p>
        </p:txBody>
      </p:sp>
      <p:sp>
        <p:nvSpPr>
          <p:cNvPr id="216" name="Google Shape;21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There are lots of types of microorganisms – any diseases that are transmissible or contagious. We are going to discuss the types of parasites in this presentation. </a:t>
            </a:r>
            <a:endParaRPr/>
          </a:p>
        </p:txBody>
      </p:sp>
      <p:sp>
        <p:nvSpPr>
          <p:cNvPr id="234" name="Google Shape;23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1" name="Google Shape;24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If you have a sick flock, internal parasites may be one reason why. They live inside the birds and have two main life-cycles. The direct life-cycle which is where the bird eats the parasite egg then the parasite lives inside the bird and lastly the bird excretes the parasite egg and the whole process starts all over again. The other main life-cycle is the indirect life-cycle, where an earthworm eats a parasite egg and then the bird eats the earthworm and the rest of the cycle is the same as the direct life-cycle from this point. Once you have parasites in your environment, it is very hard to get rid of them as they can live a long time. Some of these can be seen with the naked eye, in the feces of the bird. For this presentation, we will not go in depth into all the types of internal parasites, but know that your local Extension livestock agent is there to help if you need them to help you identify a problem with your backyard flock. </a:t>
            </a:r>
            <a:endParaRPr/>
          </a:p>
        </p:txBody>
      </p:sp>
      <p:sp>
        <p:nvSpPr>
          <p:cNvPr id="248" name="Google Shape;24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External parasites can be a problem in backyard flocks. They are parasites that live on the bird’s skin, shanks, or feathers. Some examples are fleas, bed bugs, lice, mites, flies, mosquitoes, and ticks. They can cause a long-term decline in health, but mainly cause damage to the skin of the animal. Feather and tissue damage can be seen. Some external parasites can be seen as well. I like to tell my clients the easiest way to see external parasites is to get your friendliest chicken, in very good light (daylight or under a light) and very quickly (but gently) brush their tail feathers backwards. If they have mites, you will see them moving on their skin trying to get out of the light. They can be very pale, cream-colored, almost the color of the bird’s skin if it is a light-colored bird. If you can identify what the problem is, it is a lot easier to treat.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Don’t forget it is very important for your birds to have a place to take a dust bath. This helps them throw dirt onto their skin and rid of mites, and it serves as a preventative ”bath”. This is how they clean themselves, along with preening their feathers (cleaning their feathers). </a:t>
            </a:r>
            <a:endParaRPr/>
          </a:p>
        </p:txBody>
      </p:sp>
      <p:sp>
        <p:nvSpPr>
          <p:cNvPr id="256" name="Google Shape;25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Let’s talk about some examples of external parasites. Scaly leg mites live on the shanks of the birds and are easily smothered by using petroleum jelly or vegetable oil. This can be reapplied as needed. The key in this case is that hopefully your birds are friendly and will let you handle them to apply the petroleum jelly or vegetable oil. </a:t>
            </a:r>
            <a:endParaRPr/>
          </a:p>
        </p:txBody>
      </p:sp>
      <p:sp>
        <p:nvSpPr>
          <p:cNvPr id="263" name="Google Shape;26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Northern Fowl Mites also live on the outside of the skin as you can see in this picture. The treatment for this mite is Permethrin. It can be applied in houses, on roosts, on the floors, and interior surfaces of your chicken areas. ALWAYS read labels before use and be VERY careful with withdrawal times for egg consumption. </a:t>
            </a:r>
            <a:endParaRPr/>
          </a:p>
        </p:txBody>
      </p:sp>
      <p:sp>
        <p:nvSpPr>
          <p:cNvPr id="271" name="Google Shape;271;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6" name="Shape 276"/>
        <p:cNvGrpSpPr/>
        <p:nvPr/>
      </p:nvGrpSpPr>
      <p:grpSpPr>
        <a:xfrm>
          <a:off x="0" y="0"/>
          <a:ext cx="0" cy="0"/>
          <a:chOff x="0" y="0"/>
          <a:chExt cx="0" cy="0"/>
        </a:xfrm>
      </p:grpSpPr>
      <p:sp>
        <p:nvSpPr>
          <p:cNvPr id="277" name="Google Shape;27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Lice eggs are found in clumps like seen in this picture here. They are pretty easily identified. Same treatment for lice eggs as for the Northern Fowl Mite - Permethrin. </a:t>
            </a:r>
            <a:endParaRPr/>
          </a:p>
        </p:txBody>
      </p:sp>
      <p:sp>
        <p:nvSpPr>
          <p:cNvPr id="279" name="Google Shape;27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We’ll talk about a couple of other flock problems now. Fowl pox is shown here. It looks like raised bumps on the chicken’s comb. It is a little more complicated than the previous problems. You can vaccinate but there is disagreement in the poultry world of if this really works and what the actual value is of vaccinating after an outbreak. It is always best to contact your Extension agent and / or if you’re in an area where there is a veterinarian who will see poultry, to confer with them. </a:t>
            </a:r>
            <a:endParaRPr/>
          </a:p>
        </p:txBody>
      </p:sp>
      <p:sp>
        <p:nvSpPr>
          <p:cNvPr id="287" name="Google Shape;28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Google Shape;29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Vent pecking is a behavioral issue and is best prevented. If the birds have plenty of space, proper nesting boxes and spacing, and proper lighting, there is typically not a problem with vent pecking in a flock. However, once it starts, it is hard to stop and problem birds should be culled (removed from the flock - if you can identify them). </a:t>
            </a:r>
            <a:endParaRPr/>
          </a:p>
        </p:txBody>
      </p:sp>
      <p:sp>
        <p:nvSpPr>
          <p:cNvPr id="295" name="Google Shape;29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You may also notice changes in egg production within your flock. There are many factors that could cause a change in egg production – infectious diseases generally cause a sudden drop in eggs so it is important to pay attention to your flock’s egg production; you may also see soft or wrinkled eggs due to a disease. Your chickens may have an inactive reproductive tract. Chickens need about 16 hours of light a day to lay eggs, so day length can definitely affect how they lay. You could have a chicken that is egg bound meaning she has an egg stuck in her oviduct, peritonitis (a condition that occurs after a prolapse – this happens when the yolk goes into the abdominal cavity, when it is supposed to be going down the oviduct), a uterine prolapse (a collapse of the uterus), or age. Peak production for hens is about 32 – 36 weeks of age, so if your flock is much older than that – say 5 years old – they will not be consistently laying for you at that time. </a:t>
            </a:r>
            <a:endParaRPr/>
          </a:p>
        </p:txBody>
      </p:sp>
      <p:sp>
        <p:nvSpPr>
          <p:cNvPr id="303" name="Google Shape;303;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7" name="Shape 307"/>
        <p:cNvGrpSpPr/>
        <p:nvPr/>
      </p:nvGrpSpPr>
      <p:grpSpPr>
        <a:xfrm>
          <a:off x="0" y="0"/>
          <a:ext cx="0" cy="0"/>
          <a:chOff x="0" y="0"/>
          <a:chExt cx="0" cy="0"/>
        </a:xfrm>
      </p:grpSpPr>
      <p:sp>
        <p:nvSpPr>
          <p:cNvPr id="308" name="Google Shape;30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Here is an example of misshapen or wrinkled eggs. </a:t>
            </a:r>
            <a:endParaRPr/>
          </a:p>
        </p:txBody>
      </p:sp>
      <p:sp>
        <p:nvSpPr>
          <p:cNvPr id="310" name="Google Shape;31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Google Shape;31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There are many diseases that are reportable to the North Carolina Department of Agriculture including several you will recognize – Salmonella (a major player in foodborne illness), Mycoplasma, Avian Influenza, Virulent Newcastle Disease, and West Nile. If your flock tests positive for any of these diseases, you must report them to the state. </a:t>
            </a:r>
            <a:endParaRPr/>
          </a:p>
        </p:txBody>
      </p:sp>
      <p:sp>
        <p:nvSpPr>
          <p:cNvPr id="316" name="Google Shape;31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Google Shape;32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2" name="Google Shape;32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(Copied from NCDA website)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b="0" i="0" lang="en-US" sz="1200">
                <a:solidFill>
                  <a:schemeClr val="dk1"/>
                </a:solidFill>
                <a:latin typeface="Calibri"/>
                <a:ea typeface="Calibri"/>
                <a:cs typeface="Calibri"/>
                <a:sym typeface="Calibri"/>
              </a:rPr>
              <a:t>Influenza in poultry falls into two groups: low pathogenic avian influenza (LPAI), or highly pathogenic avian influenza (HPAI). Similar to influenza symptoms in people, birds infected with LPAI usually experience only mild signs if any, including respiratory signs such as conjunctivitis and nasal discharge, ruffled feathers or a drop in egg production. Unlike LPAI, the first indication of HPAI in poultry is sudden death, often without signs of illness. In the last 40 years, there have been introductions of LPAI across the country, all of which have been successfully eliminated.</a:t>
            </a:r>
            <a:endParaRPr/>
          </a:p>
          <a:p>
            <a:pPr indent="0" lvl="0" marL="0" rtl="0" algn="l">
              <a:lnSpc>
                <a:spcPct val="100000"/>
              </a:lnSpc>
              <a:spcBef>
                <a:spcPts val="0"/>
              </a:spcBef>
              <a:spcAft>
                <a:spcPts val="0"/>
              </a:spcAft>
              <a:buSzPts val="1400"/>
              <a:buNone/>
            </a:pPr>
            <a:r>
              <a:t/>
            </a:r>
            <a:endParaRPr b="0" i="0"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US" sz="1200">
                <a:solidFill>
                  <a:schemeClr val="dk1"/>
                </a:solidFill>
                <a:latin typeface="Calibri"/>
                <a:ea typeface="Calibri"/>
                <a:cs typeface="Calibri"/>
                <a:sym typeface="Calibri"/>
              </a:rPr>
              <a:t>NCDA&amp;CS has worked with the poultry industry and other state and federal agencies to prepare for and respond to introductions of influenza in poultry. The state’s voluntary cooperative control plan includes education, monitoring, reporting and response. Testing for influenza in poultry is conducted through our Animal Disease Diagnostic Laboratory system. Commercial and non-commercial poultry flocks are routinely monitored for influenza.</a:t>
            </a:r>
            <a:endParaRPr/>
          </a:p>
          <a:p>
            <a:pPr indent="0" lvl="0" marL="0" rtl="0" algn="l">
              <a:lnSpc>
                <a:spcPct val="100000"/>
              </a:lnSpc>
              <a:spcBef>
                <a:spcPts val="0"/>
              </a:spcBef>
              <a:spcAft>
                <a:spcPts val="0"/>
              </a:spcAft>
              <a:buSzPts val="1400"/>
              <a:buNone/>
            </a:pPr>
            <a:r>
              <a:t/>
            </a:r>
            <a:endParaRPr/>
          </a:p>
        </p:txBody>
      </p:sp>
      <p:sp>
        <p:nvSpPr>
          <p:cNvPr id="323" name="Google Shape;32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8" name="Shape 328"/>
        <p:cNvGrpSpPr/>
        <p:nvPr/>
      </p:nvGrpSpPr>
      <p:grpSpPr>
        <a:xfrm>
          <a:off x="0" y="0"/>
          <a:ext cx="0" cy="0"/>
          <a:chOff x="0" y="0"/>
          <a:chExt cx="0" cy="0"/>
        </a:xfrm>
      </p:grpSpPr>
      <p:sp>
        <p:nvSpPr>
          <p:cNvPr id="329" name="Google Shape;32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One of the only true ways to diagnose a problem in your flock is to send a bird off to be tested. A fresh mortality or a live bird works best because you want the tissues to be as fresh as possible. This makes it a lot easier on the veterinarians and staff at the laboratory to diagnose a problem in your flock. If you send them a bird that has been dead for three weeks, you will likely not get an accurate diagnosis. Here is the contact information for the Rollins Animal Disease Diagnostic Laboratory in Raleigh. There are several North Carolina Department of Agriculture labs across the state; this one is the most centrally located. If you need any help with sending your bird to the lab, or would like pricing information for this service, you can use the contact information here or contact your local Cooperative Extension livestock or poultry agent. They will be happy to help you find the best route to get your birds to the lab to determine the problem. </a:t>
            </a:r>
            <a:endParaRPr/>
          </a:p>
        </p:txBody>
      </p:sp>
      <p:sp>
        <p:nvSpPr>
          <p:cNvPr id="331" name="Google Shape;331;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6" name="Shape 336"/>
        <p:cNvGrpSpPr/>
        <p:nvPr/>
      </p:nvGrpSpPr>
      <p:grpSpPr>
        <a:xfrm>
          <a:off x="0" y="0"/>
          <a:ext cx="0" cy="0"/>
          <a:chOff x="0" y="0"/>
          <a:chExt cx="0" cy="0"/>
        </a:xfrm>
      </p:grpSpPr>
      <p:sp>
        <p:nvSpPr>
          <p:cNvPr id="337" name="Google Shape;33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 name="Shape 344"/>
        <p:cNvGrpSpPr/>
        <p:nvPr/>
      </p:nvGrpSpPr>
      <p:grpSpPr>
        <a:xfrm>
          <a:off x="0" y="0"/>
          <a:ext cx="0" cy="0"/>
          <a:chOff x="0" y="0"/>
          <a:chExt cx="0" cy="0"/>
        </a:xfrm>
      </p:grpSpPr>
      <p:sp>
        <p:nvSpPr>
          <p:cNvPr id="345" name="Google Shape;34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jpg"/><Relationship Id="rId4" Type="http://schemas.openxmlformats.org/officeDocument/2006/relationships/image" Target="../media/image8.jpg"/><Relationship Id="rId5"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jpg"/><Relationship Id="rId4" Type="http://schemas.openxmlformats.org/officeDocument/2006/relationships/image" Target="../media/image4.jpg"/><Relationship Id="rId5"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jpg"/><Relationship Id="rId4" Type="http://schemas.openxmlformats.org/officeDocument/2006/relationships/image" Target="../media/image4.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jpg"/><Relationship Id="rId4" Type="http://schemas.openxmlformats.org/officeDocument/2006/relationships/image" Target="../media/image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jpg"/><Relationship Id="rId4" Type="http://schemas.openxmlformats.org/officeDocument/2006/relationships/image" Target="../media/image4.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jpg"/><Relationship Id="rId4" Type="http://schemas.openxmlformats.org/officeDocument/2006/relationships/image" Target="../media/image4.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jpg"/><Relationship Id="rId4" Type="http://schemas.openxmlformats.org/officeDocument/2006/relationships/image" Target="../media/image4.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jpg"/><Relationship Id="rId4" Type="http://schemas.openxmlformats.org/officeDocument/2006/relationships/image" Target="../media/image4.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jpg"/><Relationship Id="rId4" Type="http://schemas.openxmlformats.org/officeDocument/2006/relationships/image" Target="../media/image4.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Google Shape;16;p28"/>
          <p:cNvSpPr txBox="1"/>
          <p:nvPr>
            <p:ph type="ctrTitle"/>
          </p:nvPr>
        </p:nvSpPr>
        <p:spPr>
          <a:xfrm>
            <a:off x="1524000" y="406400"/>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accent2"/>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8"/>
          <p:cNvSpPr txBox="1"/>
          <p:nvPr>
            <p:ph idx="1" type="subTitle"/>
          </p:nvPr>
        </p:nvSpPr>
        <p:spPr>
          <a:xfrm>
            <a:off x="1524000" y="2794000"/>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8"/>
          <p:cNvSpPr/>
          <p:nvPr/>
        </p:nvSpPr>
        <p:spPr>
          <a:xfrm>
            <a:off x="0" y="4724400"/>
            <a:ext cx="12192000" cy="2112962"/>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9" name="Google Shape;19;p28"/>
          <p:cNvPicPr preferRelativeResize="0"/>
          <p:nvPr/>
        </p:nvPicPr>
        <p:blipFill rotWithShape="1">
          <a:blip r:embed="rId2">
            <a:alphaModFix/>
          </a:blip>
          <a:srcRect b="0" l="0" r="0" t="0"/>
          <a:stretch/>
        </p:blipFill>
        <p:spPr>
          <a:xfrm>
            <a:off x="3091434" y="4940300"/>
            <a:ext cx="2499360" cy="1666240"/>
          </a:xfrm>
          <a:prstGeom prst="rect">
            <a:avLst/>
          </a:prstGeom>
          <a:noFill/>
          <a:ln>
            <a:noFill/>
          </a:ln>
        </p:spPr>
      </p:pic>
      <p:pic>
        <p:nvPicPr>
          <p:cNvPr id="20" name="Google Shape;20;p28"/>
          <p:cNvPicPr preferRelativeResize="0"/>
          <p:nvPr/>
        </p:nvPicPr>
        <p:blipFill rotWithShape="1">
          <a:blip r:embed="rId3">
            <a:alphaModFix/>
          </a:blip>
          <a:srcRect b="0" l="0" r="0" t="0"/>
          <a:stretch/>
        </p:blipFill>
        <p:spPr>
          <a:xfrm>
            <a:off x="6502908" y="5288280"/>
            <a:ext cx="2179320" cy="1303189"/>
          </a:xfrm>
          <a:prstGeom prst="rect">
            <a:avLst/>
          </a:prstGeom>
          <a:noFill/>
          <a:ln>
            <a:noFill/>
          </a:ln>
        </p:spPr>
      </p:pic>
      <p:pic>
        <p:nvPicPr>
          <p:cNvPr id="21" name="Google Shape;21;p28"/>
          <p:cNvPicPr preferRelativeResize="0"/>
          <p:nvPr/>
        </p:nvPicPr>
        <p:blipFill rotWithShape="1">
          <a:blip r:embed="rId4">
            <a:alphaModFix/>
          </a:blip>
          <a:srcRect b="0" l="0" r="0" t="0"/>
          <a:stretch/>
        </p:blipFill>
        <p:spPr>
          <a:xfrm>
            <a:off x="9512808" y="5661660"/>
            <a:ext cx="1975104" cy="752856"/>
          </a:xfrm>
          <a:prstGeom prst="rect">
            <a:avLst/>
          </a:prstGeom>
          <a:noFill/>
          <a:ln>
            <a:noFill/>
          </a:ln>
        </p:spPr>
      </p:pic>
      <p:pic>
        <p:nvPicPr>
          <p:cNvPr id="22" name="Google Shape;22;p28"/>
          <p:cNvPicPr preferRelativeResize="0"/>
          <p:nvPr/>
        </p:nvPicPr>
        <p:blipFill rotWithShape="1">
          <a:blip r:embed="rId5">
            <a:alphaModFix/>
          </a:blip>
          <a:srcRect b="0" l="0" r="0" t="0"/>
          <a:stretch/>
        </p:blipFill>
        <p:spPr>
          <a:xfrm>
            <a:off x="513133" y="5062332"/>
            <a:ext cx="1874212" cy="155228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3" name="Shape 23"/>
        <p:cNvGrpSpPr/>
        <p:nvPr/>
      </p:nvGrpSpPr>
      <p:grpSpPr>
        <a:xfrm>
          <a:off x="0" y="0"/>
          <a:ext cx="0" cy="0"/>
          <a:chOff x="0" y="0"/>
          <a:chExt cx="0" cy="0"/>
        </a:xfrm>
      </p:grpSpPr>
      <p:sp>
        <p:nvSpPr>
          <p:cNvPr id="24" name="Google Shape;24;p29"/>
          <p:cNvSpPr/>
          <p:nvPr/>
        </p:nvSpPr>
        <p:spPr>
          <a:xfrm>
            <a:off x="8153400" y="-14501"/>
            <a:ext cx="403860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 name="Google Shape;25;p29"/>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9"/>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30" name="Google Shape;30;p29"/>
          <p:cNvSpPr/>
          <p:nvPr/>
        </p:nvSpPr>
        <p:spPr>
          <a:xfrm>
            <a:off x="0" y="0"/>
            <a:ext cx="861060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1" name="Google Shape;31;p29"/>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32" name="Google Shape;32;p29"/>
          <p:cNvSpPr txBox="1"/>
          <p:nvPr/>
        </p:nvSpPr>
        <p:spPr>
          <a:xfrm>
            <a:off x="1676400" y="0"/>
            <a:ext cx="10515600" cy="835025"/>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2"/>
              </a:buClr>
              <a:buSzPts val="2800"/>
              <a:buFont typeface="Calibri"/>
              <a:buNone/>
            </a:pPr>
            <a:r>
              <a:rPr b="0" i="0" lang="en-US" sz="2800" u="none" cap="none" strike="noStrike">
                <a:solidFill>
                  <a:schemeClr val="lt2"/>
                </a:solidFill>
                <a:latin typeface="Calibri"/>
                <a:ea typeface="Calibri"/>
                <a:cs typeface="Calibri"/>
                <a:sym typeface="Calibri"/>
              </a:rPr>
              <a:t>Beginner Farmer Resources</a:t>
            </a:r>
            <a:endParaRPr b="0" i="0" sz="1400" u="none" cap="none" strike="noStrike">
              <a:solidFill>
                <a:srgbClr val="000000"/>
              </a:solidFill>
              <a:latin typeface="Arial"/>
              <a:ea typeface="Arial"/>
              <a:cs typeface="Arial"/>
              <a:sym typeface="Arial"/>
            </a:endParaRPr>
          </a:p>
        </p:txBody>
      </p:sp>
      <p:pic>
        <p:nvPicPr>
          <p:cNvPr id="33" name="Google Shape;33;p29"/>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34" name="Google Shape;34;p29"/>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pic>
        <p:nvPicPr>
          <p:cNvPr id="35" name="Google Shape;35;p29"/>
          <p:cNvPicPr preferRelativeResize="0"/>
          <p:nvPr/>
        </p:nvPicPr>
        <p:blipFill rotWithShape="1">
          <a:blip r:embed="rId5">
            <a:alphaModFix/>
          </a:blip>
          <a:srcRect b="0" l="0" r="0" t="0"/>
          <a:stretch/>
        </p:blipFill>
        <p:spPr>
          <a:xfrm>
            <a:off x="8707726" y="74647"/>
            <a:ext cx="719319" cy="59576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6" name="Shape 36"/>
        <p:cNvGrpSpPr/>
        <p:nvPr/>
      </p:nvGrpSpPr>
      <p:grpSpPr>
        <a:xfrm>
          <a:off x="0" y="0"/>
          <a:ext cx="0" cy="0"/>
          <a:chOff x="0" y="0"/>
          <a:chExt cx="0" cy="0"/>
        </a:xfrm>
      </p:grpSpPr>
      <p:sp>
        <p:nvSpPr>
          <p:cNvPr id="37" name="Google Shape;37;p30"/>
          <p:cNvSpPr txBox="1"/>
          <p:nvPr>
            <p:ph type="title"/>
          </p:nvPr>
        </p:nvSpPr>
        <p:spPr>
          <a:xfrm>
            <a:off x="831850" y="1736726"/>
            <a:ext cx="10515600" cy="2852737"/>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accent2"/>
              </a:buClr>
              <a:buSzPts val="6000"/>
              <a:buFont typeface="Calibri"/>
              <a:buNone/>
              <a:defRPr b="1"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30"/>
          <p:cNvSpPr txBox="1"/>
          <p:nvPr>
            <p:ph idx="1" type="body"/>
          </p:nvPr>
        </p:nvSpPr>
        <p:spPr>
          <a:xfrm>
            <a:off x="831850" y="4589463"/>
            <a:ext cx="10515600" cy="1500187"/>
          </a:xfrm>
          <a:prstGeom prst="rect">
            <a:avLst/>
          </a:prstGeom>
          <a:solidFill>
            <a:srgbClr val="FFFFFF"/>
          </a:solid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9F9288"/>
              </a:buClr>
              <a:buSzPts val="2400"/>
              <a:buNone/>
              <a:defRPr sz="2400">
                <a:solidFill>
                  <a:srgbClr val="9F9288"/>
                </a:solidFill>
              </a:defRPr>
            </a:lvl1pPr>
            <a:lvl2pPr indent="-228600" lvl="1" marL="914400" algn="l">
              <a:lnSpc>
                <a:spcPct val="90000"/>
              </a:lnSpc>
              <a:spcBef>
                <a:spcPts val="500"/>
              </a:spcBef>
              <a:spcAft>
                <a:spcPts val="0"/>
              </a:spcAft>
              <a:buClr>
                <a:srgbClr val="9F9288"/>
              </a:buClr>
              <a:buSzPts val="2000"/>
              <a:buNone/>
              <a:defRPr sz="2000">
                <a:solidFill>
                  <a:srgbClr val="9F9288"/>
                </a:solidFill>
              </a:defRPr>
            </a:lvl2pPr>
            <a:lvl3pPr indent="-228600" lvl="2" marL="1371600" algn="l">
              <a:lnSpc>
                <a:spcPct val="90000"/>
              </a:lnSpc>
              <a:spcBef>
                <a:spcPts val="500"/>
              </a:spcBef>
              <a:spcAft>
                <a:spcPts val="0"/>
              </a:spcAft>
              <a:buClr>
                <a:srgbClr val="9F9288"/>
              </a:buClr>
              <a:buSzPts val="1800"/>
              <a:buNone/>
              <a:defRPr sz="1800">
                <a:solidFill>
                  <a:srgbClr val="9F9288"/>
                </a:solidFill>
              </a:defRPr>
            </a:lvl3pPr>
            <a:lvl4pPr indent="-228600" lvl="3" marL="1828800" algn="l">
              <a:lnSpc>
                <a:spcPct val="90000"/>
              </a:lnSpc>
              <a:spcBef>
                <a:spcPts val="500"/>
              </a:spcBef>
              <a:spcAft>
                <a:spcPts val="0"/>
              </a:spcAft>
              <a:buClr>
                <a:srgbClr val="9F9288"/>
              </a:buClr>
              <a:buSzPts val="1600"/>
              <a:buNone/>
              <a:defRPr sz="1600">
                <a:solidFill>
                  <a:srgbClr val="9F9288"/>
                </a:solidFill>
              </a:defRPr>
            </a:lvl4pPr>
            <a:lvl5pPr indent="-228600" lvl="4" marL="2286000" algn="l">
              <a:lnSpc>
                <a:spcPct val="90000"/>
              </a:lnSpc>
              <a:spcBef>
                <a:spcPts val="500"/>
              </a:spcBef>
              <a:spcAft>
                <a:spcPts val="0"/>
              </a:spcAft>
              <a:buClr>
                <a:srgbClr val="9F9288"/>
              </a:buClr>
              <a:buSzPts val="1600"/>
              <a:buNone/>
              <a:defRPr sz="1600">
                <a:solidFill>
                  <a:srgbClr val="9F9288"/>
                </a:solidFill>
              </a:defRPr>
            </a:lvl5pPr>
            <a:lvl6pPr indent="-228600" lvl="5" marL="2743200" algn="l">
              <a:lnSpc>
                <a:spcPct val="90000"/>
              </a:lnSpc>
              <a:spcBef>
                <a:spcPts val="500"/>
              </a:spcBef>
              <a:spcAft>
                <a:spcPts val="0"/>
              </a:spcAft>
              <a:buClr>
                <a:srgbClr val="9F9288"/>
              </a:buClr>
              <a:buSzPts val="1600"/>
              <a:buNone/>
              <a:defRPr sz="1600">
                <a:solidFill>
                  <a:srgbClr val="9F9288"/>
                </a:solidFill>
              </a:defRPr>
            </a:lvl6pPr>
            <a:lvl7pPr indent="-228600" lvl="6" marL="3200400" algn="l">
              <a:lnSpc>
                <a:spcPct val="90000"/>
              </a:lnSpc>
              <a:spcBef>
                <a:spcPts val="500"/>
              </a:spcBef>
              <a:spcAft>
                <a:spcPts val="0"/>
              </a:spcAft>
              <a:buClr>
                <a:srgbClr val="9F9288"/>
              </a:buClr>
              <a:buSzPts val="1600"/>
              <a:buNone/>
              <a:defRPr sz="1600">
                <a:solidFill>
                  <a:srgbClr val="9F9288"/>
                </a:solidFill>
              </a:defRPr>
            </a:lvl7pPr>
            <a:lvl8pPr indent="-228600" lvl="7" marL="3657600" algn="l">
              <a:lnSpc>
                <a:spcPct val="90000"/>
              </a:lnSpc>
              <a:spcBef>
                <a:spcPts val="500"/>
              </a:spcBef>
              <a:spcAft>
                <a:spcPts val="0"/>
              </a:spcAft>
              <a:buClr>
                <a:srgbClr val="9F9288"/>
              </a:buClr>
              <a:buSzPts val="1600"/>
              <a:buNone/>
              <a:defRPr sz="1600">
                <a:solidFill>
                  <a:srgbClr val="9F9288"/>
                </a:solidFill>
              </a:defRPr>
            </a:lvl8pPr>
            <a:lvl9pPr indent="-228600" lvl="8" marL="4114800" algn="l">
              <a:lnSpc>
                <a:spcPct val="90000"/>
              </a:lnSpc>
              <a:spcBef>
                <a:spcPts val="500"/>
              </a:spcBef>
              <a:spcAft>
                <a:spcPts val="0"/>
              </a:spcAft>
              <a:buClr>
                <a:srgbClr val="9F9288"/>
              </a:buClr>
              <a:buSzPts val="1600"/>
              <a:buNone/>
              <a:defRPr sz="1600">
                <a:solidFill>
                  <a:srgbClr val="9F9288"/>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9" name="Shape 39"/>
        <p:cNvGrpSpPr/>
        <p:nvPr/>
      </p:nvGrpSpPr>
      <p:grpSpPr>
        <a:xfrm>
          <a:off x="0" y="0"/>
          <a:ext cx="0" cy="0"/>
          <a:chOff x="0" y="0"/>
          <a:chExt cx="0" cy="0"/>
        </a:xfrm>
      </p:grpSpPr>
      <p:sp>
        <p:nvSpPr>
          <p:cNvPr id="40" name="Google Shape;40;p31"/>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1"/>
          <p:cNvSpPr txBox="1"/>
          <p:nvPr>
            <p:ph idx="1" type="body"/>
          </p:nvPr>
        </p:nvSpPr>
        <p:spPr>
          <a:xfrm>
            <a:off x="838200" y="1825625"/>
            <a:ext cx="5181600" cy="4351338"/>
          </a:xfrm>
          <a:prstGeom prst="rect">
            <a:avLst/>
          </a:prstGeom>
          <a:solidFill>
            <a:srgbClr val="FFFFFF"/>
          </a:solid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31"/>
          <p:cNvSpPr txBox="1"/>
          <p:nvPr>
            <p:ph idx="2" type="body"/>
          </p:nvPr>
        </p:nvSpPr>
        <p:spPr>
          <a:xfrm>
            <a:off x="6172200" y="1825625"/>
            <a:ext cx="5181600" cy="4351338"/>
          </a:xfrm>
          <a:prstGeom prst="rect">
            <a:avLst/>
          </a:prstGeom>
          <a:solidFill>
            <a:srgbClr val="FFFFFF"/>
          </a:solid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46" name="Google Shape;46;p31"/>
          <p:cNvSpPr/>
          <p:nvPr/>
        </p:nvSpPr>
        <p:spPr>
          <a:xfrm>
            <a:off x="9281160" y="-14501"/>
            <a:ext cx="291084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7" name="Google Shape;47;p31"/>
          <p:cNvSpPr/>
          <p:nvPr/>
        </p:nvSpPr>
        <p:spPr>
          <a:xfrm>
            <a:off x="0" y="0"/>
            <a:ext cx="928116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48" name="Google Shape;48;p31"/>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49" name="Google Shape;49;p31"/>
          <p:cNvSpPr txBox="1"/>
          <p:nvPr/>
        </p:nvSpPr>
        <p:spPr>
          <a:xfrm>
            <a:off x="1676400" y="0"/>
            <a:ext cx="10515600" cy="835025"/>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2"/>
              </a:buClr>
              <a:buSzPts val="2800"/>
              <a:buFont typeface="Calibri"/>
              <a:buNone/>
            </a:pPr>
            <a:r>
              <a:rPr b="0" i="0" lang="en-US" sz="2800" u="none" cap="none" strike="noStrike">
                <a:solidFill>
                  <a:schemeClr val="lt2"/>
                </a:solidFill>
                <a:latin typeface="Calibri"/>
                <a:ea typeface="Calibri"/>
                <a:cs typeface="Calibri"/>
                <a:sym typeface="Calibri"/>
              </a:rPr>
              <a:t>Beginner Farmer Resources</a:t>
            </a:r>
            <a:endParaRPr b="0" i="0" sz="1400" u="none" cap="none" strike="noStrike">
              <a:solidFill>
                <a:srgbClr val="000000"/>
              </a:solidFill>
              <a:latin typeface="Arial"/>
              <a:ea typeface="Arial"/>
              <a:cs typeface="Arial"/>
              <a:sym typeface="Arial"/>
            </a:endParaRPr>
          </a:p>
        </p:txBody>
      </p:sp>
      <p:pic>
        <p:nvPicPr>
          <p:cNvPr id="50" name="Google Shape;50;p31"/>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51" name="Google Shape;51;p31"/>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52" name="Shape 52"/>
        <p:cNvGrpSpPr/>
        <p:nvPr/>
      </p:nvGrpSpPr>
      <p:grpSpPr>
        <a:xfrm>
          <a:off x="0" y="0"/>
          <a:ext cx="0" cy="0"/>
          <a:chOff x="0" y="0"/>
          <a:chExt cx="0" cy="0"/>
        </a:xfrm>
      </p:grpSpPr>
      <p:sp>
        <p:nvSpPr>
          <p:cNvPr id="53" name="Google Shape;53;p32"/>
          <p:cNvSpPr txBox="1"/>
          <p:nvPr>
            <p:ph type="title"/>
          </p:nvPr>
        </p:nvSpPr>
        <p:spPr>
          <a:xfrm>
            <a:off x="839788" y="943290"/>
            <a:ext cx="10515600" cy="82391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2"/>
          <p:cNvSpPr txBox="1"/>
          <p:nvPr>
            <p:ph idx="1" type="body"/>
          </p:nvPr>
        </p:nvSpPr>
        <p:spPr>
          <a:xfrm>
            <a:off x="839788" y="1875789"/>
            <a:ext cx="5157787" cy="823912"/>
          </a:xfrm>
          <a:prstGeom prst="rect">
            <a:avLst/>
          </a:prstGeom>
          <a:solidFill>
            <a:srgbClr val="FFFFFF"/>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32"/>
          <p:cNvSpPr txBox="1"/>
          <p:nvPr>
            <p:ph idx="2" type="body"/>
          </p:nvPr>
        </p:nvSpPr>
        <p:spPr>
          <a:xfrm>
            <a:off x="839788" y="2671761"/>
            <a:ext cx="5157787" cy="3517901"/>
          </a:xfrm>
          <a:prstGeom prst="rect">
            <a:avLst/>
          </a:prstGeom>
          <a:solidFill>
            <a:srgbClr val="FFFFFF"/>
          </a:solid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32"/>
          <p:cNvSpPr txBox="1"/>
          <p:nvPr>
            <p:ph idx="3" type="body"/>
          </p:nvPr>
        </p:nvSpPr>
        <p:spPr>
          <a:xfrm>
            <a:off x="6172200" y="1880552"/>
            <a:ext cx="5183188" cy="823912"/>
          </a:xfrm>
          <a:prstGeom prst="rect">
            <a:avLst/>
          </a:prstGeom>
          <a:solidFill>
            <a:srgbClr val="FFFFFF"/>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32"/>
          <p:cNvSpPr txBox="1"/>
          <p:nvPr>
            <p:ph idx="4" type="body"/>
          </p:nvPr>
        </p:nvSpPr>
        <p:spPr>
          <a:xfrm>
            <a:off x="6172200" y="2671761"/>
            <a:ext cx="5183188" cy="3517902"/>
          </a:xfrm>
          <a:prstGeom prst="rect">
            <a:avLst/>
          </a:prstGeom>
          <a:solidFill>
            <a:srgbClr val="FFFFFF"/>
          </a:solid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61" name="Google Shape;61;p32"/>
          <p:cNvSpPr/>
          <p:nvPr/>
        </p:nvSpPr>
        <p:spPr>
          <a:xfrm>
            <a:off x="9281160" y="-14501"/>
            <a:ext cx="291084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2" name="Google Shape;62;p32"/>
          <p:cNvSpPr/>
          <p:nvPr/>
        </p:nvSpPr>
        <p:spPr>
          <a:xfrm>
            <a:off x="0" y="0"/>
            <a:ext cx="928116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63" name="Google Shape;63;p32"/>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64" name="Google Shape;64;p32"/>
          <p:cNvSpPr txBox="1"/>
          <p:nvPr/>
        </p:nvSpPr>
        <p:spPr>
          <a:xfrm>
            <a:off x="1676400" y="0"/>
            <a:ext cx="10515600" cy="835025"/>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2"/>
              </a:buClr>
              <a:buSzPts val="2800"/>
              <a:buFont typeface="Calibri"/>
              <a:buNone/>
            </a:pPr>
            <a:r>
              <a:rPr b="0" i="0" lang="en-US" sz="2800" u="none" cap="none" strike="noStrike">
                <a:solidFill>
                  <a:schemeClr val="lt2"/>
                </a:solidFill>
                <a:latin typeface="Calibri"/>
                <a:ea typeface="Calibri"/>
                <a:cs typeface="Calibri"/>
                <a:sym typeface="Calibri"/>
              </a:rPr>
              <a:t>Beginner Farmer Resources</a:t>
            </a:r>
            <a:endParaRPr b="0" i="0" sz="1400" u="none" cap="none" strike="noStrike">
              <a:solidFill>
                <a:srgbClr val="000000"/>
              </a:solidFill>
              <a:latin typeface="Arial"/>
              <a:ea typeface="Arial"/>
              <a:cs typeface="Arial"/>
              <a:sym typeface="Arial"/>
            </a:endParaRPr>
          </a:p>
        </p:txBody>
      </p:sp>
      <p:pic>
        <p:nvPicPr>
          <p:cNvPr id="65" name="Google Shape;65;p32"/>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66" name="Google Shape;66;p32"/>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67" name="Shape 67"/>
        <p:cNvGrpSpPr/>
        <p:nvPr/>
      </p:nvGrpSpPr>
      <p:grpSpPr>
        <a:xfrm>
          <a:off x="0" y="0"/>
          <a:ext cx="0" cy="0"/>
          <a:chOff x="0" y="0"/>
          <a:chExt cx="0" cy="0"/>
        </a:xfrm>
      </p:grpSpPr>
      <p:sp>
        <p:nvSpPr>
          <p:cNvPr id="68" name="Google Shape;68;p33"/>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72" name="Google Shape;72;p33"/>
          <p:cNvSpPr/>
          <p:nvPr/>
        </p:nvSpPr>
        <p:spPr>
          <a:xfrm>
            <a:off x="9281160" y="-14501"/>
            <a:ext cx="291084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3" name="Google Shape;73;p33"/>
          <p:cNvSpPr/>
          <p:nvPr/>
        </p:nvSpPr>
        <p:spPr>
          <a:xfrm>
            <a:off x="0" y="0"/>
            <a:ext cx="928116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74" name="Google Shape;74;p33"/>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75" name="Google Shape;75;p33"/>
          <p:cNvSpPr txBox="1"/>
          <p:nvPr/>
        </p:nvSpPr>
        <p:spPr>
          <a:xfrm>
            <a:off x="1676400" y="0"/>
            <a:ext cx="10515600" cy="835025"/>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2"/>
              </a:buClr>
              <a:buSzPts val="2800"/>
              <a:buFont typeface="Calibri"/>
              <a:buNone/>
            </a:pPr>
            <a:r>
              <a:rPr b="0" i="0" lang="en-US" sz="2800" u="none" cap="none" strike="noStrike">
                <a:solidFill>
                  <a:schemeClr val="lt2"/>
                </a:solidFill>
                <a:latin typeface="Calibri"/>
                <a:ea typeface="Calibri"/>
                <a:cs typeface="Calibri"/>
                <a:sym typeface="Calibri"/>
              </a:rPr>
              <a:t>Beginner Farmer Resources</a:t>
            </a:r>
            <a:endParaRPr b="0" i="0" sz="1400" u="none" cap="none" strike="noStrike">
              <a:solidFill>
                <a:srgbClr val="000000"/>
              </a:solidFill>
              <a:latin typeface="Arial"/>
              <a:ea typeface="Arial"/>
              <a:cs typeface="Arial"/>
              <a:sym typeface="Arial"/>
            </a:endParaRPr>
          </a:p>
        </p:txBody>
      </p:sp>
      <p:pic>
        <p:nvPicPr>
          <p:cNvPr id="76" name="Google Shape;76;p33"/>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77" name="Google Shape;77;p33"/>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78" name="Shape 78"/>
        <p:cNvGrpSpPr/>
        <p:nvPr/>
      </p:nvGrpSpPr>
      <p:grpSpPr>
        <a:xfrm>
          <a:off x="0" y="0"/>
          <a:ext cx="0" cy="0"/>
          <a:chOff x="0" y="0"/>
          <a:chExt cx="0" cy="0"/>
        </a:xfrm>
      </p:grpSpPr>
      <p:sp>
        <p:nvSpPr>
          <p:cNvPr id="79" name="Google Shape;79;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82" name="Google Shape;82;p34"/>
          <p:cNvSpPr/>
          <p:nvPr/>
        </p:nvSpPr>
        <p:spPr>
          <a:xfrm>
            <a:off x="9281160" y="-14501"/>
            <a:ext cx="291084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3" name="Google Shape;83;p34"/>
          <p:cNvSpPr/>
          <p:nvPr/>
        </p:nvSpPr>
        <p:spPr>
          <a:xfrm>
            <a:off x="0" y="0"/>
            <a:ext cx="928116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84" name="Google Shape;84;p34"/>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85" name="Google Shape;85;p34"/>
          <p:cNvSpPr txBox="1"/>
          <p:nvPr/>
        </p:nvSpPr>
        <p:spPr>
          <a:xfrm>
            <a:off x="1676400" y="0"/>
            <a:ext cx="10515600" cy="835025"/>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2"/>
              </a:buClr>
              <a:buSzPts val="2800"/>
              <a:buFont typeface="Calibri"/>
              <a:buNone/>
            </a:pPr>
            <a:r>
              <a:rPr b="0" i="0" lang="en-US" sz="2800" u="none" cap="none" strike="noStrike">
                <a:solidFill>
                  <a:schemeClr val="lt2"/>
                </a:solidFill>
                <a:latin typeface="Calibri"/>
                <a:ea typeface="Calibri"/>
                <a:cs typeface="Calibri"/>
                <a:sym typeface="Calibri"/>
              </a:rPr>
              <a:t>Beginner Farmer Resources</a:t>
            </a:r>
            <a:endParaRPr b="0" i="0" sz="1400" u="none" cap="none" strike="noStrike">
              <a:solidFill>
                <a:srgbClr val="000000"/>
              </a:solidFill>
              <a:latin typeface="Arial"/>
              <a:ea typeface="Arial"/>
              <a:cs typeface="Arial"/>
              <a:sym typeface="Arial"/>
            </a:endParaRPr>
          </a:p>
        </p:txBody>
      </p:sp>
      <p:pic>
        <p:nvPicPr>
          <p:cNvPr id="86" name="Google Shape;86;p34"/>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87" name="Google Shape;87;p34"/>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88" name="Shape 88"/>
        <p:cNvGrpSpPr/>
        <p:nvPr/>
      </p:nvGrpSpPr>
      <p:grpSpPr>
        <a:xfrm>
          <a:off x="0" y="0"/>
          <a:ext cx="0" cy="0"/>
          <a:chOff x="0" y="0"/>
          <a:chExt cx="0" cy="0"/>
        </a:xfrm>
      </p:grpSpPr>
      <p:sp>
        <p:nvSpPr>
          <p:cNvPr id="89" name="Google Shape;89;p35"/>
          <p:cNvSpPr txBox="1"/>
          <p:nvPr>
            <p:ph type="title"/>
          </p:nvPr>
        </p:nvSpPr>
        <p:spPr>
          <a:xfrm>
            <a:off x="839788" y="987424"/>
            <a:ext cx="3932237" cy="106997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accent2"/>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35"/>
          <p:cNvSpPr txBox="1"/>
          <p:nvPr>
            <p:ph idx="1" type="body"/>
          </p:nvPr>
        </p:nvSpPr>
        <p:spPr>
          <a:xfrm>
            <a:off x="5183188" y="987425"/>
            <a:ext cx="6172200" cy="4873625"/>
          </a:xfrm>
          <a:prstGeom prst="rect">
            <a:avLst/>
          </a:prstGeom>
          <a:solidFill>
            <a:srgbClr val="FFFFFF"/>
          </a:solid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 name="Google Shape;91;p35"/>
          <p:cNvSpPr txBox="1"/>
          <p:nvPr>
            <p:ph idx="2" type="body"/>
          </p:nvPr>
        </p:nvSpPr>
        <p:spPr>
          <a:xfrm>
            <a:off x="839788" y="2057400"/>
            <a:ext cx="3932237" cy="3811588"/>
          </a:xfrm>
          <a:prstGeom prst="rect">
            <a:avLst/>
          </a:prstGeom>
          <a:solidFill>
            <a:srgbClr val="FFFFFF"/>
          </a:solid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2" name="Google Shape;92;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35"/>
          <p:cNvSpPr/>
          <p:nvPr/>
        </p:nvSpPr>
        <p:spPr>
          <a:xfrm>
            <a:off x="9281160" y="-14501"/>
            <a:ext cx="291084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6" name="Google Shape;96;p35"/>
          <p:cNvSpPr/>
          <p:nvPr/>
        </p:nvSpPr>
        <p:spPr>
          <a:xfrm>
            <a:off x="0" y="0"/>
            <a:ext cx="928116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97" name="Google Shape;97;p35"/>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98" name="Google Shape;98;p35"/>
          <p:cNvSpPr txBox="1"/>
          <p:nvPr/>
        </p:nvSpPr>
        <p:spPr>
          <a:xfrm>
            <a:off x="1676400" y="0"/>
            <a:ext cx="10515600" cy="835025"/>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2"/>
              </a:buClr>
              <a:buSzPts val="2800"/>
              <a:buFont typeface="Calibri"/>
              <a:buNone/>
            </a:pPr>
            <a:r>
              <a:rPr b="0" i="0" lang="en-US" sz="2800" u="none" cap="none" strike="noStrike">
                <a:solidFill>
                  <a:schemeClr val="lt2"/>
                </a:solidFill>
                <a:latin typeface="Calibri"/>
                <a:ea typeface="Calibri"/>
                <a:cs typeface="Calibri"/>
                <a:sym typeface="Calibri"/>
              </a:rPr>
              <a:t>Beginner Farmer Resources</a:t>
            </a:r>
            <a:endParaRPr b="0" i="0" sz="1400" u="none" cap="none" strike="noStrike">
              <a:solidFill>
                <a:srgbClr val="000000"/>
              </a:solidFill>
              <a:latin typeface="Arial"/>
              <a:ea typeface="Arial"/>
              <a:cs typeface="Arial"/>
              <a:sym typeface="Arial"/>
            </a:endParaRPr>
          </a:p>
        </p:txBody>
      </p:sp>
      <p:pic>
        <p:nvPicPr>
          <p:cNvPr id="99" name="Google Shape;99;p35"/>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100" name="Google Shape;100;p35"/>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01" name="Shape 101"/>
        <p:cNvGrpSpPr/>
        <p:nvPr/>
      </p:nvGrpSpPr>
      <p:grpSpPr>
        <a:xfrm>
          <a:off x="0" y="0"/>
          <a:ext cx="0" cy="0"/>
          <a:chOff x="0" y="0"/>
          <a:chExt cx="0" cy="0"/>
        </a:xfrm>
      </p:grpSpPr>
      <p:sp>
        <p:nvSpPr>
          <p:cNvPr id="102" name="Google Shape;102;p36"/>
          <p:cNvSpPr txBox="1"/>
          <p:nvPr>
            <p:ph type="title"/>
          </p:nvPr>
        </p:nvSpPr>
        <p:spPr>
          <a:xfrm>
            <a:off x="839788" y="987424"/>
            <a:ext cx="3932237" cy="106997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accent2"/>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6"/>
          <p:cNvSpPr/>
          <p:nvPr>
            <p:ph idx="2" type="pic"/>
          </p:nvPr>
        </p:nvSpPr>
        <p:spPr>
          <a:xfrm>
            <a:off x="5183188" y="987425"/>
            <a:ext cx="6172200" cy="4873625"/>
          </a:xfrm>
          <a:prstGeom prst="rect">
            <a:avLst/>
          </a:prstGeom>
          <a:solidFill>
            <a:srgbClr val="FFFFFF"/>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04" name="Google Shape;104;p36"/>
          <p:cNvSpPr txBox="1"/>
          <p:nvPr>
            <p:ph idx="1" type="body"/>
          </p:nvPr>
        </p:nvSpPr>
        <p:spPr>
          <a:xfrm>
            <a:off x="839788" y="2057400"/>
            <a:ext cx="3932237" cy="3811588"/>
          </a:xfrm>
          <a:prstGeom prst="rect">
            <a:avLst/>
          </a:prstGeom>
          <a:solidFill>
            <a:srgbClr val="FFFFFF"/>
          </a:solid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08" name="Google Shape;108;p36"/>
          <p:cNvSpPr/>
          <p:nvPr/>
        </p:nvSpPr>
        <p:spPr>
          <a:xfrm>
            <a:off x="9281160" y="-14501"/>
            <a:ext cx="291084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9" name="Google Shape;109;p36"/>
          <p:cNvSpPr/>
          <p:nvPr/>
        </p:nvSpPr>
        <p:spPr>
          <a:xfrm>
            <a:off x="0" y="0"/>
            <a:ext cx="928116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10" name="Google Shape;110;p36"/>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111" name="Google Shape;111;p36"/>
          <p:cNvSpPr txBox="1"/>
          <p:nvPr/>
        </p:nvSpPr>
        <p:spPr>
          <a:xfrm>
            <a:off x="1676400" y="0"/>
            <a:ext cx="10515600" cy="835025"/>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2"/>
              </a:buClr>
              <a:buSzPts val="2800"/>
              <a:buFont typeface="Calibri"/>
              <a:buNone/>
            </a:pPr>
            <a:r>
              <a:rPr b="0" i="0" lang="en-US" sz="2800" u="none" cap="none" strike="noStrike">
                <a:solidFill>
                  <a:schemeClr val="lt2"/>
                </a:solidFill>
                <a:latin typeface="Calibri"/>
                <a:ea typeface="Calibri"/>
                <a:cs typeface="Calibri"/>
                <a:sym typeface="Calibri"/>
              </a:rPr>
              <a:t>Beginner Farmer Resources</a:t>
            </a:r>
            <a:endParaRPr b="0" i="0" sz="1400" u="none" cap="none" strike="noStrike">
              <a:solidFill>
                <a:srgbClr val="000000"/>
              </a:solidFill>
              <a:latin typeface="Arial"/>
              <a:ea typeface="Arial"/>
              <a:cs typeface="Arial"/>
              <a:sym typeface="Arial"/>
            </a:endParaRPr>
          </a:p>
        </p:txBody>
      </p:sp>
      <p:pic>
        <p:nvPicPr>
          <p:cNvPr id="112" name="Google Shape;112;p36"/>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113" name="Google Shape;113;p36"/>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14" name="Shape 114"/>
        <p:cNvGrpSpPr/>
        <p:nvPr/>
      </p:nvGrpSpPr>
      <p:grpSpPr>
        <a:xfrm>
          <a:off x="0" y="0"/>
          <a:ext cx="0" cy="0"/>
          <a:chOff x="0" y="0"/>
          <a:chExt cx="0" cy="0"/>
        </a:xfrm>
      </p:grpSpPr>
      <p:sp>
        <p:nvSpPr>
          <p:cNvPr id="115" name="Google Shape;115;p37"/>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37"/>
          <p:cNvSpPr txBox="1"/>
          <p:nvPr>
            <p:ph idx="1" type="body"/>
          </p:nvPr>
        </p:nvSpPr>
        <p:spPr>
          <a:xfrm rot="5400000">
            <a:off x="4028599" y="-1148239"/>
            <a:ext cx="4134803" cy="10515600"/>
          </a:xfrm>
          <a:prstGeom prst="rect">
            <a:avLst/>
          </a:prstGeom>
          <a:solidFill>
            <a:srgbClr val="FFFFFF"/>
          </a:solid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20" name="Google Shape;120;p37"/>
          <p:cNvSpPr/>
          <p:nvPr/>
        </p:nvSpPr>
        <p:spPr>
          <a:xfrm>
            <a:off x="9281160" y="-14501"/>
            <a:ext cx="2910840" cy="774063"/>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1" name="Google Shape;121;p37"/>
          <p:cNvSpPr/>
          <p:nvPr/>
        </p:nvSpPr>
        <p:spPr>
          <a:xfrm>
            <a:off x="0" y="0"/>
            <a:ext cx="9281160" cy="774063"/>
          </a:xfrm>
          <a:prstGeom prst="rect">
            <a:avLst/>
          </a:prstGeom>
          <a:solidFill>
            <a:srgbClr val="68460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22" name="Google Shape;122;p37"/>
          <p:cNvPicPr preferRelativeResize="0"/>
          <p:nvPr/>
        </p:nvPicPr>
        <p:blipFill rotWithShape="1">
          <a:blip r:embed="rId2">
            <a:alphaModFix/>
          </a:blip>
          <a:srcRect b="0" l="0" r="0" t="0"/>
          <a:stretch/>
        </p:blipFill>
        <p:spPr>
          <a:xfrm>
            <a:off x="152400" y="-151538"/>
            <a:ext cx="1323965" cy="774064"/>
          </a:xfrm>
          <a:prstGeom prst="rect">
            <a:avLst/>
          </a:prstGeom>
          <a:noFill/>
          <a:ln>
            <a:noFill/>
          </a:ln>
        </p:spPr>
      </p:pic>
      <p:sp>
        <p:nvSpPr>
          <p:cNvPr id="123" name="Google Shape;123;p37"/>
          <p:cNvSpPr txBox="1"/>
          <p:nvPr/>
        </p:nvSpPr>
        <p:spPr>
          <a:xfrm>
            <a:off x="1676400" y="0"/>
            <a:ext cx="10515600" cy="835025"/>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2"/>
              </a:buClr>
              <a:buSzPts val="2800"/>
              <a:buFont typeface="Calibri"/>
              <a:buNone/>
            </a:pPr>
            <a:r>
              <a:rPr b="0" i="0" lang="en-US" sz="2800" u="none" cap="none" strike="noStrike">
                <a:solidFill>
                  <a:schemeClr val="lt2"/>
                </a:solidFill>
                <a:latin typeface="Calibri"/>
                <a:ea typeface="Calibri"/>
                <a:cs typeface="Calibri"/>
                <a:sym typeface="Calibri"/>
              </a:rPr>
              <a:t>Beginner Farmer Resources</a:t>
            </a:r>
            <a:endParaRPr b="0" i="0" sz="1400" u="none" cap="none" strike="noStrike">
              <a:solidFill>
                <a:srgbClr val="000000"/>
              </a:solidFill>
              <a:latin typeface="Arial"/>
              <a:ea typeface="Arial"/>
              <a:cs typeface="Arial"/>
              <a:sym typeface="Arial"/>
            </a:endParaRPr>
          </a:p>
        </p:txBody>
      </p:sp>
      <p:pic>
        <p:nvPicPr>
          <p:cNvPr id="124" name="Google Shape;124;p37"/>
          <p:cNvPicPr preferRelativeResize="0"/>
          <p:nvPr/>
        </p:nvPicPr>
        <p:blipFill rotWithShape="1">
          <a:blip r:embed="rId3">
            <a:alphaModFix/>
          </a:blip>
          <a:srcRect b="0" l="0" r="0" t="0"/>
          <a:stretch/>
        </p:blipFill>
        <p:spPr>
          <a:xfrm>
            <a:off x="10759440" y="-7116"/>
            <a:ext cx="1432560" cy="856642"/>
          </a:xfrm>
          <a:prstGeom prst="rect">
            <a:avLst/>
          </a:prstGeom>
          <a:noFill/>
          <a:ln>
            <a:noFill/>
          </a:ln>
        </p:spPr>
      </p:pic>
      <p:pic>
        <p:nvPicPr>
          <p:cNvPr id="125" name="Google Shape;125;p37"/>
          <p:cNvPicPr preferRelativeResize="0"/>
          <p:nvPr/>
        </p:nvPicPr>
        <p:blipFill rotWithShape="1">
          <a:blip r:embed="rId4">
            <a:alphaModFix/>
          </a:blip>
          <a:srcRect b="0" l="0" r="0" t="0"/>
          <a:stretch/>
        </p:blipFill>
        <p:spPr>
          <a:xfrm>
            <a:off x="9501183" y="166286"/>
            <a:ext cx="1158240" cy="44149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26" name="Shape 126"/>
        <p:cNvGrpSpPr/>
        <p:nvPr/>
      </p:nvGrpSpPr>
      <p:grpSpPr>
        <a:xfrm>
          <a:off x="0" y="0"/>
          <a:ext cx="0" cy="0"/>
          <a:chOff x="0" y="0"/>
          <a:chExt cx="0" cy="0"/>
        </a:xfrm>
      </p:grpSpPr>
      <p:sp>
        <p:nvSpPr>
          <p:cNvPr id="127" name="Google Shape;127;p3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8"/>
          <p:cNvSpPr txBox="1"/>
          <p:nvPr>
            <p:ph idx="1" type="body"/>
          </p:nvPr>
        </p:nvSpPr>
        <p:spPr>
          <a:xfrm rot="5400000">
            <a:off x="1799431" y="-596106"/>
            <a:ext cx="5811838" cy="7734300"/>
          </a:xfrm>
          <a:prstGeom prst="rect">
            <a:avLst/>
          </a:prstGeom>
          <a:solidFill>
            <a:srgbClr val="FFFFFF"/>
          </a:solid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27"/>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accent2"/>
              </a:buClr>
              <a:buSzPts val="4400"/>
              <a:buFont typeface="Calibri"/>
              <a:buNone/>
              <a:defRPr b="0" i="0" sz="4400" u="none" cap="none" strike="noStrike">
                <a:solidFill>
                  <a:schemeClr val="accent2"/>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7"/>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9F92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9F92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9F92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6.png"/><Relationship Id="rId4" Type="http://schemas.openxmlformats.org/officeDocument/2006/relationships/image" Target="../media/image23.jp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jpg"/><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1"/>
          <p:cNvSpPr txBox="1"/>
          <p:nvPr>
            <p:ph type="ctrTitle"/>
          </p:nvPr>
        </p:nvSpPr>
        <p:spPr>
          <a:xfrm>
            <a:off x="1524000" y="406400"/>
            <a:ext cx="9144000" cy="238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accent2"/>
              </a:buClr>
              <a:buSzPts val="6000"/>
              <a:buFont typeface="Calibri"/>
              <a:buNone/>
            </a:pPr>
            <a:br>
              <a:rPr lang="en-US"/>
            </a:br>
            <a:r>
              <a:rPr lang="en-US"/>
              <a:t>Heath &amp; Animal Welfare</a:t>
            </a:r>
            <a:endParaRPr/>
          </a:p>
        </p:txBody>
      </p:sp>
      <p:sp>
        <p:nvSpPr>
          <p:cNvPr id="137" name="Google Shape;137;p1"/>
          <p:cNvSpPr txBox="1"/>
          <p:nvPr/>
        </p:nvSpPr>
        <p:spPr>
          <a:xfrm>
            <a:off x="2188029" y="3465276"/>
            <a:ext cx="8480100" cy="473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400"/>
              <a:buFont typeface="Arial"/>
              <a:buNone/>
            </a:pPr>
            <a:r>
              <a:rPr i="1" lang="en-US" sz="1200">
                <a:latin typeface="Times New Roman"/>
                <a:ea typeface="Times New Roman"/>
                <a:cs typeface="Times New Roman"/>
                <a:sym typeface="Times New Roman"/>
              </a:rPr>
              <a:t>This presentation template was developed by NC Choices and project partners to be shared in full for educational purposes.  NC Choices, funders, and project partners are not responsible for content selected or adapted outside of the original slide deck presentation. The project is supported by the Beginning Farmer and Rancher Development Program competitive grant no. 2018-70017-28550 of the USDA National Institute of Food and Agriculture.</a:t>
            </a:r>
            <a:endParaRPr/>
          </a:p>
        </p:txBody>
      </p:sp>
      <p:sp>
        <p:nvSpPr>
          <p:cNvPr id="138" name="Google Shape;138;p1"/>
          <p:cNvSpPr txBox="1"/>
          <p:nvPr/>
        </p:nvSpPr>
        <p:spPr>
          <a:xfrm>
            <a:off x="1524000" y="565335"/>
            <a:ext cx="9144000" cy="473800"/>
          </a:xfrm>
          <a:prstGeom prst="rect">
            <a:avLst/>
          </a:prstGeom>
          <a:noFill/>
          <a:ln>
            <a:noFill/>
          </a:ln>
        </p:spPr>
        <p:txBody>
          <a:bodyPr anchorCtr="0" anchor="t" bIns="45700" lIns="91425" spcFirstLastPara="1" rIns="91425" wrap="square" tIns="45700">
            <a:normAutofit/>
          </a:bodyPr>
          <a:lstStyle/>
          <a:p>
            <a:pPr indent="-406400" lvl="0" marL="457200" marR="0" rtl="0" algn="ctr">
              <a:lnSpc>
                <a:spcPct val="70000"/>
              </a:lnSpc>
              <a:spcBef>
                <a:spcPts val="1000"/>
              </a:spcBef>
              <a:spcAft>
                <a:spcPts val="0"/>
              </a:spcAft>
              <a:buClr>
                <a:schemeClr val="dk1"/>
              </a:buClr>
              <a:buSzPts val="2400"/>
              <a:buFont typeface="Arial"/>
              <a:buNone/>
            </a:pPr>
            <a:r>
              <a:rPr b="1" i="0" lang="en-US" sz="2220" u="none" cap="none" strike="noStrike">
                <a:solidFill>
                  <a:srgbClr val="572700"/>
                </a:solidFill>
                <a:latin typeface="Calibri"/>
                <a:ea typeface="Calibri"/>
                <a:cs typeface="Calibri"/>
                <a:sym typeface="Calibri"/>
              </a:rPr>
              <a:t>Beginner Farmer Resources</a:t>
            </a:r>
            <a:endParaRPr b="1" i="0" sz="2220" u="none" cap="none" strike="noStrike">
              <a:solidFill>
                <a:srgbClr val="572700"/>
              </a:solidFill>
              <a:latin typeface="Calibri"/>
              <a:ea typeface="Calibri"/>
              <a:cs typeface="Calibri"/>
              <a:sym typeface="Calibri"/>
            </a:endParaRPr>
          </a:p>
        </p:txBody>
      </p:sp>
      <p:sp>
        <p:nvSpPr>
          <p:cNvPr id="139" name="Google Shape;139;p1"/>
          <p:cNvSpPr txBox="1"/>
          <p:nvPr/>
        </p:nvSpPr>
        <p:spPr>
          <a:xfrm>
            <a:off x="1524000" y="1327236"/>
            <a:ext cx="9144000" cy="473800"/>
          </a:xfrm>
          <a:prstGeom prst="rect">
            <a:avLst/>
          </a:prstGeom>
          <a:noFill/>
          <a:ln>
            <a:noFill/>
          </a:ln>
        </p:spPr>
        <p:txBody>
          <a:bodyPr anchorCtr="0" anchor="t" bIns="45700" lIns="91425" spcFirstLastPara="1" rIns="91425" wrap="square" tIns="45700">
            <a:normAutofit/>
          </a:bodyPr>
          <a:lstStyle/>
          <a:p>
            <a:pPr indent="-406400" lvl="0" marL="457200" marR="0" rtl="0" algn="ctr">
              <a:lnSpc>
                <a:spcPct val="70000"/>
              </a:lnSpc>
              <a:spcBef>
                <a:spcPts val="1000"/>
              </a:spcBef>
              <a:spcAft>
                <a:spcPts val="0"/>
              </a:spcAft>
              <a:buClr>
                <a:schemeClr val="dk1"/>
              </a:buClr>
              <a:buSzPts val="2400"/>
              <a:buFont typeface="Arial"/>
              <a:buNone/>
            </a:pPr>
            <a:r>
              <a:rPr b="1" i="0" lang="en-US" sz="2220" u="none" cap="none" strike="noStrike">
                <a:solidFill>
                  <a:schemeClr val="accent2"/>
                </a:solidFill>
                <a:latin typeface="Calibri"/>
                <a:ea typeface="Calibri"/>
                <a:cs typeface="Calibri"/>
                <a:sym typeface="Calibri"/>
              </a:rPr>
              <a:t>Pastured Poultry Production</a:t>
            </a:r>
            <a:endParaRPr b="1" i="0" sz="2220" u="none" cap="none" strike="noStrike">
              <a:solidFill>
                <a:schemeClr val="accent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2"/>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Healthy Bird</a:t>
            </a:r>
            <a:endParaRPr/>
          </a:p>
        </p:txBody>
      </p:sp>
      <p:pic>
        <p:nvPicPr>
          <p:cNvPr id="146" name="Google Shape;146;p2"/>
          <p:cNvPicPr preferRelativeResize="0"/>
          <p:nvPr/>
        </p:nvPicPr>
        <p:blipFill rotWithShape="1">
          <a:blip r:embed="rId3">
            <a:alphaModFix/>
          </a:blip>
          <a:srcRect b="0" l="0" r="0" t="0"/>
          <a:stretch/>
        </p:blipFill>
        <p:spPr>
          <a:xfrm>
            <a:off x="6591300" y="2082766"/>
            <a:ext cx="5302758" cy="3535172"/>
          </a:xfrm>
          <a:prstGeom prst="rect">
            <a:avLst/>
          </a:prstGeom>
          <a:noFill/>
          <a:ln>
            <a:noFill/>
          </a:ln>
        </p:spPr>
      </p:pic>
      <p:pic>
        <p:nvPicPr>
          <p:cNvPr id="147" name="Google Shape;147;p2"/>
          <p:cNvPicPr preferRelativeResize="0"/>
          <p:nvPr>
            <p:ph idx="1" type="body"/>
          </p:nvPr>
        </p:nvPicPr>
        <p:blipFill rotWithShape="1">
          <a:blip r:embed="rId4">
            <a:alphaModFix/>
          </a:blip>
          <a:srcRect b="0" l="8724" r="8722" t="0"/>
          <a:stretch/>
        </p:blipFill>
        <p:spPr>
          <a:xfrm>
            <a:off x="4300728" y="950847"/>
            <a:ext cx="3831336" cy="5799011"/>
          </a:xfrm>
          <a:prstGeom prst="rect">
            <a:avLst/>
          </a:prstGeom>
          <a:solidFill>
            <a:srgbClr val="FFFFFF"/>
          </a:solidFill>
          <a:ln>
            <a:noFill/>
          </a:ln>
        </p:spPr>
      </p:pic>
      <p:pic>
        <p:nvPicPr>
          <p:cNvPr id="148" name="Google Shape;148;p2"/>
          <p:cNvPicPr preferRelativeResize="0"/>
          <p:nvPr/>
        </p:nvPicPr>
        <p:blipFill rotWithShape="1">
          <a:blip r:embed="rId5">
            <a:alphaModFix/>
          </a:blip>
          <a:srcRect b="0" l="0" r="0" t="0"/>
          <a:stretch/>
        </p:blipFill>
        <p:spPr>
          <a:xfrm>
            <a:off x="127643" y="2462784"/>
            <a:ext cx="4732393" cy="302615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3"/>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Disease Recognition</a:t>
            </a:r>
            <a:endParaRPr/>
          </a:p>
        </p:txBody>
      </p:sp>
      <p:sp>
        <p:nvSpPr>
          <p:cNvPr id="155" name="Google Shape;155;p3"/>
          <p:cNvSpPr txBox="1"/>
          <p:nvPr>
            <p:ph idx="1" type="body"/>
          </p:nvPr>
        </p:nvSpPr>
        <p:spPr>
          <a:xfrm>
            <a:off x="838200" y="2042159"/>
            <a:ext cx="7452360"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Due to economics, diagnosis of poultry diseases must often be made using a combination of history, symptoms and response to treatment as opposed to definitive laboratory tests.</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Therefore learning the clinical signs of disease &amp; routine observation of birds is crucial to recognition and diagnosis.</a:t>
            </a:r>
            <a:endParaRPr/>
          </a:p>
          <a:p>
            <a:pPr indent="-2286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156" name="Google Shape;156;p3"/>
          <p:cNvPicPr preferRelativeResize="0"/>
          <p:nvPr/>
        </p:nvPicPr>
        <p:blipFill rotWithShape="1">
          <a:blip r:embed="rId3">
            <a:alphaModFix/>
          </a:blip>
          <a:srcRect b="-303" l="37614" r="13760" t="0"/>
          <a:stretch/>
        </p:blipFill>
        <p:spPr>
          <a:xfrm>
            <a:off x="8534400" y="1175455"/>
            <a:ext cx="3232785" cy="500150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4"/>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Reservoirs of disease</a:t>
            </a:r>
            <a:endParaRPr/>
          </a:p>
        </p:txBody>
      </p:sp>
      <p:sp>
        <p:nvSpPr>
          <p:cNvPr id="163" name="Google Shape;163;p4"/>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Disease-causing organisms are generally found in live birds, in secretions of live birds, and freshly dead birds.</a:t>
            </a:r>
            <a:endParaRPr/>
          </a:p>
          <a:p>
            <a:pPr indent="-228600" lvl="0" marL="228600" rtl="0" algn="l">
              <a:lnSpc>
                <a:spcPct val="90000"/>
              </a:lnSpc>
              <a:spcBef>
                <a:spcPts val="1000"/>
              </a:spcBef>
              <a:spcAft>
                <a:spcPts val="0"/>
              </a:spcAft>
              <a:buClr>
                <a:schemeClr val="dk1"/>
              </a:buClr>
              <a:buSzPts val="2800"/>
              <a:buChar char="•"/>
            </a:pPr>
            <a:r>
              <a:rPr lang="en-US"/>
              <a:t>Rodents and insects can be reservoirs.</a:t>
            </a:r>
            <a:endParaRPr/>
          </a:p>
          <a:p>
            <a:pPr indent="-228600" lvl="0" marL="228600" rtl="0" algn="l">
              <a:lnSpc>
                <a:spcPct val="90000"/>
              </a:lnSpc>
              <a:spcBef>
                <a:spcPts val="1000"/>
              </a:spcBef>
              <a:spcAft>
                <a:spcPts val="0"/>
              </a:spcAft>
              <a:buClr>
                <a:schemeClr val="dk1"/>
              </a:buClr>
              <a:buSzPts val="2800"/>
              <a:buChar char="•"/>
            </a:pPr>
            <a:r>
              <a:rPr lang="en-US"/>
              <a:t>Most diseases are spread by humans.</a:t>
            </a:r>
            <a:endParaRPr/>
          </a:p>
          <a:p>
            <a:pPr indent="-228600" lvl="0" marL="228600" rtl="0" algn="l">
              <a:lnSpc>
                <a:spcPct val="90000"/>
              </a:lnSpc>
              <a:spcBef>
                <a:spcPts val="1000"/>
              </a:spcBef>
              <a:spcAft>
                <a:spcPts val="0"/>
              </a:spcAft>
              <a:buClr>
                <a:schemeClr val="dk1"/>
              </a:buClr>
              <a:buSzPts val="2800"/>
              <a:buChar char="•"/>
            </a:pPr>
            <a:r>
              <a:rPr lang="en-US"/>
              <a:t>Avoid sick birds, secretions from birds, and manage mortality to prevent infecting your birds.</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Google Shape;169;p5"/>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Carrier Birds</a:t>
            </a:r>
            <a:endParaRPr/>
          </a:p>
        </p:txBody>
      </p:sp>
      <p:sp>
        <p:nvSpPr>
          <p:cNvPr id="170" name="Google Shape;170;p5"/>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Birds that have recovered from a disease but can still shed the organism.</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Quarantine can sometimes help you identify these birds. 	</a:t>
            </a:r>
            <a:endParaRPr/>
          </a:p>
          <a:p>
            <a:pPr indent="0" lvl="0" marL="0" rtl="0" algn="l">
              <a:lnSpc>
                <a:spcPct val="90000"/>
              </a:lnSpc>
              <a:spcBef>
                <a:spcPts val="1000"/>
              </a:spcBef>
              <a:spcAft>
                <a:spcPts val="0"/>
              </a:spcAft>
              <a:buClr>
                <a:schemeClr val="dk1"/>
              </a:buClr>
              <a:buSzPts val="2800"/>
              <a:buNone/>
            </a:pPr>
            <a:r>
              <a:rPr lang="en-US"/>
              <a:t>	(example: Salmonella)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6"/>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Other Concerns</a:t>
            </a:r>
            <a:endParaRPr/>
          </a:p>
        </p:txBody>
      </p:sp>
      <p:sp>
        <p:nvSpPr>
          <p:cNvPr id="177" name="Google Shape;177;p6"/>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Nutritional</a:t>
            </a:r>
            <a:endParaRPr/>
          </a:p>
          <a:p>
            <a:pPr indent="-228600" lvl="0" marL="228600" rtl="0" algn="l">
              <a:lnSpc>
                <a:spcPct val="90000"/>
              </a:lnSpc>
              <a:spcBef>
                <a:spcPts val="1000"/>
              </a:spcBef>
              <a:spcAft>
                <a:spcPts val="0"/>
              </a:spcAft>
              <a:buClr>
                <a:schemeClr val="dk1"/>
              </a:buClr>
              <a:buSzPts val="2800"/>
              <a:buChar char="•"/>
            </a:pPr>
            <a:r>
              <a:rPr lang="en-US"/>
              <a:t>Chemical toxins</a:t>
            </a:r>
            <a:endParaRPr/>
          </a:p>
          <a:p>
            <a:pPr indent="-228600" lvl="0" marL="228600" rtl="0" algn="l">
              <a:lnSpc>
                <a:spcPct val="90000"/>
              </a:lnSpc>
              <a:spcBef>
                <a:spcPts val="1000"/>
              </a:spcBef>
              <a:spcAft>
                <a:spcPts val="0"/>
              </a:spcAft>
              <a:buClr>
                <a:schemeClr val="dk1"/>
              </a:buClr>
              <a:buSzPts val="2800"/>
              <a:buChar char="•"/>
            </a:pPr>
            <a:r>
              <a:rPr lang="en-US"/>
              <a:t>Other toxins</a:t>
            </a:r>
            <a:endParaRPr/>
          </a:p>
          <a:p>
            <a:pPr indent="-228600" lvl="0" marL="228600" rtl="0" algn="l">
              <a:lnSpc>
                <a:spcPct val="90000"/>
              </a:lnSpc>
              <a:spcBef>
                <a:spcPts val="1000"/>
              </a:spcBef>
              <a:spcAft>
                <a:spcPts val="0"/>
              </a:spcAft>
              <a:buClr>
                <a:schemeClr val="dk1"/>
              </a:buClr>
              <a:buSzPts val="2800"/>
              <a:buChar char="•"/>
            </a:pPr>
            <a:r>
              <a:rPr lang="en-US"/>
              <a:t>Traumatic injury</a:t>
            </a:r>
            <a:endParaRPr/>
          </a:p>
          <a:p>
            <a:pPr indent="-228600" lvl="0" marL="228600" rtl="0" algn="l">
              <a:lnSpc>
                <a:spcPct val="90000"/>
              </a:lnSpc>
              <a:spcBef>
                <a:spcPts val="1000"/>
              </a:spcBef>
              <a:spcAft>
                <a:spcPts val="0"/>
              </a:spcAft>
              <a:buClr>
                <a:schemeClr val="dk1"/>
              </a:buClr>
              <a:buSzPts val="2800"/>
              <a:buChar char="•"/>
            </a:pPr>
            <a:r>
              <a:rPr lang="en-US"/>
              <a:t>Excessive stress</a:t>
            </a:r>
            <a:endParaRPr/>
          </a:p>
          <a:p>
            <a:pPr indent="-228600" lvl="0" marL="228600" rtl="0" algn="l">
              <a:lnSpc>
                <a:spcPct val="90000"/>
              </a:lnSpc>
              <a:spcBef>
                <a:spcPts val="1000"/>
              </a:spcBef>
              <a:spcAft>
                <a:spcPts val="0"/>
              </a:spcAft>
              <a:buClr>
                <a:schemeClr val="dk1"/>
              </a:buClr>
              <a:buSzPts val="2800"/>
              <a:buChar char="•"/>
            </a:pPr>
            <a:r>
              <a:rPr lang="en-US"/>
              <a:t>Predators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7"/>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Look at your Birds!</a:t>
            </a:r>
            <a:endParaRPr/>
          </a:p>
        </p:txBody>
      </p:sp>
      <p:sp>
        <p:nvSpPr>
          <p:cNvPr id="184" name="Google Shape;184;p7"/>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Posture</a:t>
            </a:r>
            <a:endParaRPr/>
          </a:p>
          <a:p>
            <a:pPr indent="-228600" lvl="0" marL="228600" rtl="0" algn="l">
              <a:lnSpc>
                <a:spcPct val="90000"/>
              </a:lnSpc>
              <a:spcBef>
                <a:spcPts val="1000"/>
              </a:spcBef>
              <a:spcAft>
                <a:spcPts val="0"/>
              </a:spcAft>
              <a:buClr>
                <a:schemeClr val="dk1"/>
              </a:buClr>
              <a:buSzPts val="2800"/>
              <a:buChar char="•"/>
            </a:pPr>
            <a:r>
              <a:rPr lang="en-US"/>
              <a:t>Food consumption</a:t>
            </a:r>
            <a:endParaRPr/>
          </a:p>
          <a:p>
            <a:pPr indent="-228600" lvl="0" marL="228600" rtl="0" algn="l">
              <a:lnSpc>
                <a:spcPct val="90000"/>
              </a:lnSpc>
              <a:spcBef>
                <a:spcPts val="1000"/>
              </a:spcBef>
              <a:spcAft>
                <a:spcPts val="0"/>
              </a:spcAft>
              <a:buClr>
                <a:schemeClr val="dk1"/>
              </a:buClr>
              <a:buSzPts val="2800"/>
              <a:buChar char="•"/>
            </a:pPr>
            <a:r>
              <a:rPr lang="en-US"/>
              <a:t>Water consumption</a:t>
            </a:r>
            <a:endParaRPr/>
          </a:p>
          <a:p>
            <a:pPr indent="-228600" lvl="0" marL="228600" rtl="0" algn="l">
              <a:lnSpc>
                <a:spcPct val="90000"/>
              </a:lnSpc>
              <a:spcBef>
                <a:spcPts val="1000"/>
              </a:spcBef>
              <a:spcAft>
                <a:spcPts val="0"/>
              </a:spcAft>
              <a:buClr>
                <a:schemeClr val="dk1"/>
              </a:buClr>
              <a:buSzPts val="2800"/>
              <a:buChar char="•"/>
            </a:pPr>
            <a:r>
              <a:rPr lang="en-US"/>
              <a:t>Activity level</a:t>
            </a:r>
            <a:endParaRPr/>
          </a:p>
          <a:p>
            <a:pPr indent="-228600" lvl="0" marL="228600" rtl="0" algn="l">
              <a:lnSpc>
                <a:spcPct val="90000"/>
              </a:lnSpc>
              <a:spcBef>
                <a:spcPts val="1000"/>
              </a:spcBef>
              <a:spcAft>
                <a:spcPts val="0"/>
              </a:spcAft>
              <a:buClr>
                <a:schemeClr val="dk1"/>
              </a:buClr>
              <a:buSzPts val="2800"/>
              <a:buChar char="•"/>
            </a:pPr>
            <a:r>
              <a:rPr lang="en-US"/>
              <a:t>Egg production</a:t>
            </a:r>
            <a:endParaRPr/>
          </a:p>
        </p:txBody>
      </p:sp>
      <p:pic>
        <p:nvPicPr>
          <p:cNvPr id="185" name="Google Shape;185;p7"/>
          <p:cNvPicPr preferRelativeResize="0"/>
          <p:nvPr/>
        </p:nvPicPr>
        <p:blipFill rotWithShape="1">
          <a:blip r:embed="rId3">
            <a:alphaModFix/>
          </a:blip>
          <a:srcRect b="0" l="0" r="0" t="0"/>
          <a:stretch/>
        </p:blipFill>
        <p:spPr>
          <a:xfrm>
            <a:off x="7721600" y="990599"/>
            <a:ext cx="4270375" cy="3214688"/>
          </a:xfrm>
          <a:prstGeom prst="rect">
            <a:avLst/>
          </a:prstGeom>
          <a:noFill/>
          <a:ln>
            <a:noFill/>
          </a:ln>
        </p:spPr>
      </p:pic>
      <p:pic>
        <p:nvPicPr>
          <p:cNvPr id="186" name="Google Shape;186;p7"/>
          <p:cNvPicPr preferRelativeResize="0"/>
          <p:nvPr/>
        </p:nvPicPr>
        <p:blipFill rotWithShape="1">
          <a:blip r:embed="rId4">
            <a:alphaModFix/>
          </a:blip>
          <a:srcRect b="0" l="0" r="0" t="0"/>
          <a:stretch/>
        </p:blipFill>
        <p:spPr>
          <a:xfrm>
            <a:off x="4079240" y="3358673"/>
            <a:ext cx="4586288" cy="3435350"/>
          </a:xfrm>
          <a:prstGeom prst="rect">
            <a:avLst/>
          </a:prstGeom>
          <a:noFill/>
          <a:ln>
            <a:noFill/>
          </a:ln>
        </p:spPr>
      </p:pic>
      <p:pic>
        <p:nvPicPr>
          <p:cNvPr id="187" name="Google Shape;187;p7"/>
          <p:cNvPicPr preferRelativeResize="0"/>
          <p:nvPr/>
        </p:nvPicPr>
        <p:blipFill rotWithShape="1">
          <a:blip r:embed="rId5">
            <a:alphaModFix/>
          </a:blip>
          <a:srcRect b="0" l="0" r="0" t="0"/>
          <a:stretch/>
        </p:blipFill>
        <p:spPr>
          <a:xfrm>
            <a:off x="0" y="4790475"/>
            <a:ext cx="3118150" cy="20675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p8"/>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What to look for? </a:t>
            </a:r>
            <a:endParaRPr/>
          </a:p>
        </p:txBody>
      </p:sp>
      <p:sp>
        <p:nvSpPr>
          <p:cNvPr id="194" name="Google Shape;194;p8"/>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Respiratory disease: fluid from eyes and nares, shaking head, wiping face on feathers over wings, open mouth breathing, pale to blue color</a:t>
            </a:r>
            <a:endParaRPr/>
          </a:p>
          <a:p>
            <a:pPr indent="-228600" lvl="0" marL="228600" rtl="0" algn="l">
              <a:lnSpc>
                <a:spcPct val="90000"/>
              </a:lnSpc>
              <a:spcBef>
                <a:spcPts val="1000"/>
              </a:spcBef>
              <a:spcAft>
                <a:spcPts val="0"/>
              </a:spcAft>
              <a:buClr>
                <a:schemeClr val="dk1"/>
              </a:buClr>
              <a:buSzPts val="2800"/>
              <a:buChar char="•"/>
            </a:pPr>
            <a:r>
              <a:rPr lang="en-US"/>
              <a:t>Gastrointestinal disease: loose feces to diarrhea, discolored droppings, not eating, dirty feathers around vent</a:t>
            </a:r>
            <a:endParaRPr/>
          </a:p>
          <a:p>
            <a:pPr indent="-228600" lvl="0" marL="228600" rtl="0" algn="l">
              <a:lnSpc>
                <a:spcPct val="90000"/>
              </a:lnSpc>
              <a:spcBef>
                <a:spcPts val="1000"/>
              </a:spcBef>
              <a:spcAft>
                <a:spcPts val="0"/>
              </a:spcAft>
              <a:buClr>
                <a:schemeClr val="dk1"/>
              </a:buClr>
              <a:buSzPts val="2800"/>
              <a:buChar char="•"/>
            </a:pPr>
            <a:r>
              <a:rPr lang="en-US"/>
              <a:t>Central nervous system disease: unable to stand, head tilted, walking unsteady, unable to right self</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sp>
        <p:nvSpPr>
          <p:cNvPr id="200" name="Google Shape;200;p9"/>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Disease Symptoms - Body</a:t>
            </a:r>
            <a:endParaRPr/>
          </a:p>
        </p:txBody>
      </p:sp>
      <p:sp>
        <p:nvSpPr>
          <p:cNvPr id="201" name="Google Shape;201;p9"/>
          <p:cNvSpPr txBox="1"/>
          <p:nvPr>
            <p:ph idx="1" type="body"/>
          </p:nvPr>
        </p:nvSpPr>
        <p:spPr>
          <a:xfrm>
            <a:off x="2159000" y="2042159"/>
            <a:ext cx="3185160" cy="2387601"/>
          </a:xfrm>
          <a:prstGeom prst="rect">
            <a:avLst/>
          </a:prstGeom>
          <a:solidFill>
            <a:schemeClr val="lt2"/>
          </a:solid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2000"/>
              <a:buFont typeface="Calibri"/>
              <a:buNone/>
            </a:pPr>
            <a:r>
              <a:rPr lang="en-US" sz="2000"/>
              <a:t>Combs &amp; Wattles</a:t>
            </a:r>
            <a:endParaRPr/>
          </a:p>
          <a:p>
            <a:pPr indent="0" lvl="0" marL="0" rtl="0" algn="r">
              <a:lnSpc>
                <a:spcPct val="90000"/>
              </a:lnSpc>
              <a:spcBef>
                <a:spcPts val="1000"/>
              </a:spcBef>
              <a:spcAft>
                <a:spcPts val="0"/>
              </a:spcAft>
              <a:buClr>
                <a:schemeClr val="dk1"/>
              </a:buClr>
              <a:buSzPts val="2000"/>
              <a:buFont typeface="Calibri"/>
              <a:buNone/>
            </a:pPr>
            <a:r>
              <a:rPr lang="en-US" sz="2000"/>
              <a:t>Eyes</a:t>
            </a:r>
            <a:endParaRPr/>
          </a:p>
          <a:p>
            <a:pPr indent="0" lvl="0" marL="0" rtl="0" algn="r">
              <a:lnSpc>
                <a:spcPct val="90000"/>
              </a:lnSpc>
              <a:spcBef>
                <a:spcPts val="1000"/>
              </a:spcBef>
              <a:spcAft>
                <a:spcPts val="0"/>
              </a:spcAft>
              <a:buClr>
                <a:schemeClr val="dk1"/>
              </a:buClr>
              <a:buSzPts val="2000"/>
              <a:buFont typeface="Calibri"/>
              <a:buNone/>
            </a:pPr>
            <a:r>
              <a:rPr lang="en-US" sz="2000"/>
              <a:t>Nasal passages</a:t>
            </a:r>
            <a:endParaRPr/>
          </a:p>
          <a:p>
            <a:pPr indent="0" lvl="0" marL="0" rtl="0" algn="r">
              <a:lnSpc>
                <a:spcPct val="90000"/>
              </a:lnSpc>
              <a:spcBef>
                <a:spcPts val="1000"/>
              </a:spcBef>
              <a:spcAft>
                <a:spcPts val="0"/>
              </a:spcAft>
              <a:buClr>
                <a:schemeClr val="dk1"/>
              </a:buClr>
              <a:buSzPts val="2000"/>
              <a:buFont typeface="Calibri"/>
              <a:buNone/>
            </a:pPr>
            <a:r>
              <a:rPr lang="en-US" sz="2000"/>
              <a:t>Wings</a:t>
            </a:r>
            <a:endParaRPr/>
          </a:p>
          <a:p>
            <a:pPr indent="0" lvl="0" marL="0" rtl="0" algn="r">
              <a:lnSpc>
                <a:spcPct val="90000"/>
              </a:lnSpc>
              <a:spcBef>
                <a:spcPts val="1000"/>
              </a:spcBef>
              <a:spcAft>
                <a:spcPts val="0"/>
              </a:spcAft>
              <a:buClr>
                <a:schemeClr val="dk1"/>
              </a:buClr>
              <a:buSzPts val="2000"/>
              <a:buFont typeface="Calibri"/>
              <a:buNone/>
            </a:pPr>
            <a:r>
              <a:rPr lang="en-US" sz="2000"/>
              <a:t>Legs &amp; Feet</a:t>
            </a:r>
            <a:endParaRPr/>
          </a:p>
          <a:p>
            <a:pPr indent="-76200" lvl="0" marL="228600" rtl="0" algn="r">
              <a:lnSpc>
                <a:spcPct val="90000"/>
              </a:lnSpc>
              <a:spcBef>
                <a:spcPts val="1000"/>
              </a:spcBef>
              <a:spcAft>
                <a:spcPts val="0"/>
              </a:spcAft>
              <a:buClr>
                <a:schemeClr val="dk1"/>
              </a:buClr>
              <a:buSzPts val="2400"/>
              <a:buNone/>
            </a:pPr>
            <a:r>
              <a:t/>
            </a:r>
            <a:endParaRPr sz="2400"/>
          </a:p>
          <a:p>
            <a:pPr indent="-76200" lvl="0" marL="228600" rtl="0" algn="r">
              <a:lnSpc>
                <a:spcPct val="90000"/>
              </a:lnSpc>
              <a:spcBef>
                <a:spcPts val="1000"/>
              </a:spcBef>
              <a:spcAft>
                <a:spcPts val="0"/>
              </a:spcAft>
              <a:buClr>
                <a:schemeClr val="dk1"/>
              </a:buClr>
              <a:buSzPts val="2400"/>
              <a:buNone/>
            </a:pPr>
            <a:r>
              <a:t/>
            </a:r>
            <a:endParaRPr sz="2400"/>
          </a:p>
        </p:txBody>
      </p:sp>
      <p:sp>
        <p:nvSpPr>
          <p:cNvPr id="202" name="Google Shape;202;p9"/>
          <p:cNvSpPr txBox="1"/>
          <p:nvPr/>
        </p:nvSpPr>
        <p:spPr>
          <a:xfrm>
            <a:off x="7772400" y="2042159"/>
            <a:ext cx="3581400" cy="1790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Swelling, discolored</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Cloudy, drainage</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Discharge, color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Drooping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Color, scales, physical injuries</a:t>
            </a:r>
            <a:endParaRPr b="0" i="0" sz="1400" u="none" cap="none" strike="noStrike">
              <a:solidFill>
                <a:srgbClr val="000000"/>
              </a:solidFill>
              <a:latin typeface="Arial"/>
              <a:ea typeface="Arial"/>
              <a:cs typeface="Arial"/>
              <a:sym typeface="Arial"/>
            </a:endParaRPr>
          </a:p>
        </p:txBody>
      </p:sp>
      <p:sp>
        <p:nvSpPr>
          <p:cNvPr id="203" name="Google Shape;203;p9"/>
          <p:cNvSpPr/>
          <p:nvPr/>
        </p:nvSpPr>
        <p:spPr>
          <a:xfrm>
            <a:off x="6062980" y="2042159"/>
            <a:ext cx="990600" cy="228600"/>
          </a:xfrm>
          <a:prstGeom prst="rightArrow">
            <a:avLst>
              <a:gd fmla="val 50000" name="adj1"/>
              <a:gd fmla="val 49994"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04" name="Google Shape;204;p9"/>
          <p:cNvSpPr/>
          <p:nvPr/>
        </p:nvSpPr>
        <p:spPr>
          <a:xfrm>
            <a:off x="6062980" y="2487294"/>
            <a:ext cx="990600" cy="228600"/>
          </a:xfrm>
          <a:prstGeom prst="rightArrow">
            <a:avLst>
              <a:gd fmla="val 50000" name="adj1"/>
              <a:gd fmla="val 49994"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05" name="Google Shape;205;p9"/>
          <p:cNvSpPr/>
          <p:nvPr/>
        </p:nvSpPr>
        <p:spPr>
          <a:xfrm>
            <a:off x="6062980" y="3007359"/>
            <a:ext cx="990600" cy="228600"/>
          </a:xfrm>
          <a:prstGeom prst="rightArrow">
            <a:avLst>
              <a:gd fmla="val 50000" name="adj1"/>
              <a:gd fmla="val 49994"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06" name="Google Shape;206;p9"/>
          <p:cNvSpPr/>
          <p:nvPr/>
        </p:nvSpPr>
        <p:spPr>
          <a:xfrm>
            <a:off x="6062980" y="3446144"/>
            <a:ext cx="990600" cy="228600"/>
          </a:xfrm>
          <a:prstGeom prst="rightArrow">
            <a:avLst>
              <a:gd fmla="val 50000" name="adj1"/>
              <a:gd fmla="val 49994"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07" name="Google Shape;207;p9"/>
          <p:cNvSpPr/>
          <p:nvPr/>
        </p:nvSpPr>
        <p:spPr>
          <a:xfrm>
            <a:off x="6062980" y="3832859"/>
            <a:ext cx="990600" cy="228600"/>
          </a:xfrm>
          <a:prstGeom prst="rightArrow">
            <a:avLst>
              <a:gd fmla="val 50000" name="adj1"/>
              <a:gd fmla="val 49994"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pic>
        <p:nvPicPr>
          <p:cNvPr descr="14 Necropsy 2007 401" id="208" name="Google Shape;208;p9"/>
          <p:cNvPicPr preferRelativeResize="0"/>
          <p:nvPr/>
        </p:nvPicPr>
        <p:blipFill rotWithShape="1">
          <a:blip r:embed="rId3">
            <a:alphaModFix/>
          </a:blip>
          <a:srcRect b="0" l="0" r="0" t="0"/>
          <a:stretch/>
        </p:blipFill>
        <p:spPr>
          <a:xfrm>
            <a:off x="640398" y="4062728"/>
            <a:ext cx="4016375" cy="2667000"/>
          </a:xfrm>
          <a:prstGeom prst="rect">
            <a:avLst/>
          </a:prstGeom>
          <a:noFill/>
          <a:ln>
            <a:noFill/>
          </a:ln>
        </p:spPr>
      </p:pic>
      <p:pic>
        <p:nvPicPr>
          <p:cNvPr descr="13 Necropsy 2007 400" id="209" name="Google Shape;209;p9"/>
          <p:cNvPicPr preferRelativeResize="0"/>
          <p:nvPr/>
        </p:nvPicPr>
        <p:blipFill rotWithShape="1">
          <a:blip r:embed="rId4">
            <a:alphaModFix/>
          </a:blip>
          <a:srcRect b="0" l="0" r="0" t="0"/>
          <a:stretch/>
        </p:blipFill>
        <p:spPr>
          <a:xfrm>
            <a:off x="7554912" y="4062728"/>
            <a:ext cx="4016375" cy="2667000"/>
          </a:xfrm>
          <a:prstGeom prst="rect">
            <a:avLst/>
          </a:prstGeom>
          <a:noFill/>
          <a:ln>
            <a:noFill/>
          </a:ln>
        </p:spPr>
      </p:pic>
      <p:sp>
        <p:nvSpPr>
          <p:cNvPr id="210" name="Google Shape;210;p9"/>
          <p:cNvSpPr/>
          <p:nvPr/>
        </p:nvSpPr>
        <p:spPr>
          <a:xfrm>
            <a:off x="7619681" y="6359840"/>
            <a:ext cx="4452938" cy="3698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84608"/>
              </a:buClr>
              <a:buSzPts val="1800"/>
              <a:buFont typeface="Calibri"/>
              <a:buNone/>
            </a:pPr>
            <a:r>
              <a:rPr b="1" i="0" lang="en-US" sz="1800" u="none" cap="none" strike="noStrike">
                <a:solidFill>
                  <a:srgbClr val="684608"/>
                </a:solidFill>
                <a:latin typeface="Calibri"/>
                <a:ea typeface="Calibri"/>
                <a:cs typeface="Calibri"/>
                <a:sym typeface="Calibri"/>
              </a:rPr>
              <a:t>Nasal Discharge, Frothy, Crusty Eyes</a:t>
            </a:r>
            <a:endParaRPr b="0" i="0" sz="1400" u="none" cap="none" strike="noStrike">
              <a:solidFill>
                <a:srgbClr val="000000"/>
              </a:solidFill>
              <a:latin typeface="Arial"/>
              <a:ea typeface="Arial"/>
              <a:cs typeface="Arial"/>
              <a:sym typeface="Arial"/>
            </a:endParaRPr>
          </a:p>
        </p:txBody>
      </p:sp>
      <p:sp>
        <p:nvSpPr>
          <p:cNvPr id="211" name="Google Shape;211;p9"/>
          <p:cNvSpPr/>
          <p:nvPr/>
        </p:nvSpPr>
        <p:spPr>
          <a:xfrm rot="-5400000">
            <a:off x="8755062" y="5767702"/>
            <a:ext cx="568326" cy="615950"/>
          </a:xfrm>
          <a:prstGeom prst="rightArrow">
            <a:avLst>
              <a:gd fmla="val 50000" name="adj1"/>
              <a:gd fmla="val 50107"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12" name="Google Shape;212;p9"/>
          <p:cNvSpPr/>
          <p:nvPr/>
        </p:nvSpPr>
        <p:spPr>
          <a:xfrm rot="10800000">
            <a:off x="7837963" y="5818818"/>
            <a:ext cx="675006" cy="426087"/>
          </a:xfrm>
          <a:prstGeom prst="rightArrow">
            <a:avLst>
              <a:gd fmla="val 50000" name="adj1"/>
              <a:gd fmla="val 50149"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Google Shape;218;p10"/>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Disease Symptoms – Behavior </a:t>
            </a:r>
            <a:endParaRPr/>
          </a:p>
        </p:txBody>
      </p:sp>
      <p:sp>
        <p:nvSpPr>
          <p:cNvPr id="219" name="Google Shape;219;p10"/>
          <p:cNvSpPr txBox="1"/>
          <p:nvPr>
            <p:ph idx="1" type="body"/>
          </p:nvPr>
        </p:nvSpPr>
        <p:spPr>
          <a:xfrm>
            <a:off x="1212616" y="1952676"/>
            <a:ext cx="3347720" cy="4134803"/>
          </a:xfrm>
          <a:prstGeom prst="rect">
            <a:avLst/>
          </a:prstGeom>
          <a:solidFill>
            <a:schemeClr val="lt1"/>
          </a:solid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2400"/>
              <a:buFont typeface="Calibri"/>
              <a:buNone/>
            </a:pPr>
            <a:r>
              <a:rPr lang="en-US" sz="2400"/>
              <a:t>Walk or Gate</a:t>
            </a:r>
            <a:endParaRPr/>
          </a:p>
          <a:p>
            <a:pPr indent="0" lvl="0" marL="0" rtl="0" algn="r">
              <a:lnSpc>
                <a:spcPct val="90000"/>
              </a:lnSpc>
              <a:spcBef>
                <a:spcPts val="1000"/>
              </a:spcBef>
              <a:spcAft>
                <a:spcPts val="0"/>
              </a:spcAft>
              <a:buClr>
                <a:schemeClr val="dk1"/>
              </a:buClr>
              <a:buSzPts val="2400"/>
              <a:buFont typeface="Calibri"/>
              <a:buNone/>
            </a:pPr>
            <a:r>
              <a:rPr lang="en-US" sz="2400"/>
              <a:t>Appetite</a:t>
            </a:r>
            <a:endParaRPr/>
          </a:p>
          <a:p>
            <a:pPr indent="0" lvl="0" marL="0" rtl="0" algn="r">
              <a:lnSpc>
                <a:spcPct val="90000"/>
              </a:lnSpc>
              <a:spcBef>
                <a:spcPts val="1000"/>
              </a:spcBef>
              <a:spcAft>
                <a:spcPts val="0"/>
              </a:spcAft>
              <a:buClr>
                <a:schemeClr val="dk1"/>
              </a:buClr>
              <a:buSzPts val="2400"/>
              <a:buFont typeface="Calibri"/>
              <a:buNone/>
            </a:pPr>
            <a:r>
              <a:rPr lang="en-US" sz="2400"/>
              <a:t>Thirst</a:t>
            </a:r>
            <a:endParaRPr/>
          </a:p>
          <a:p>
            <a:pPr indent="0" lvl="0" marL="0" rtl="0" algn="r">
              <a:lnSpc>
                <a:spcPct val="90000"/>
              </a:lnSpc>
              <a:spcBef>
                <a:spcPts val="1000"/>
              </a:spcBef>
              <a:spcAft>
                <a:spcPts val="0"/>
              </a:spcAft>
              <a:buClr>
                <a:schemeClr val="dk1"/>
              </a:buClr>
              <a:buSzPts val="2400"/>
              <a:buFont typeface="Calibri"/>
              <a:buNone/>
            </a:pPr>
            <a:r>
              <a:rPr lang="en-US" sz="2400"/>
              <a:t>Movement</a:t>
            </a:r>
            <a:endParaRPr/>
          </a:p>
          <a:p>
            <a:pPr indent="0" lvl="0" marL="0" rtl="0" algn="r">
              <a:lnSpc>
                <a:spcPct val="90000"/>
              </a:lnSpc>
              <a:spcBef>
                <a:spcPts val="1000"/>
              </a:spcBef>
              <a:spcAft>
                <a:spcPts val="0"/>
              </a:spcAft>
              <a:buClr>
                <a:schemeClr val="dk1"/>
              </a:buClr>
              <a:buSzPts val="2400"/>
              <a:buFont typeface="Calibri"/>
              <a:buNone/>
            </a:pPr>
            <a:r>
              <a:rPr lang="en-US" sz="2400"/>
              <a:t>Coughing, Sneezing</a:t>
            </a:r>
            <a:endParaRPr/>
          </a:p>
          <a:p>
            <a:pPr indent="0" lvl="0" marL="0" rtl="0" algn="r">
              <a:lnSpc>
                <a:spcPct val="90000"/>
              </a:lnSpc>
              <a:spcBef>
                <a:spcPts val="1000"/>
              </a:spcBef>
              <a:spcAft>
                <a:spcPts val="0"/>
              </a:spcAft>
              <a:buClr>
                <a:schemeClr val="dk1"/>
              </a:buClr>
              <a:buSzPts val="2400"/>
              <a:buFont typeface="Calibri"/>
              <a:buNone/>
            </a:pPr>
            <a:r>
              <a:rPr lang="en-US" sz="2400"/>
              <a:t>Breathing</a:t>
            </a:r>
            <a:endParaRPr/>
          </a:p>
        </p:txBody>
      </p:sp>
      <p:sp>
        <p:nvSpPr>
          <p:cNvPr id="220" name="Google Shape;220;p10"/>
          <p:cNvSpPr txBox="1"/>
          <p:nvPr/>
        </p:nvSpPr>
        <p:spPr>
          <a:xfrm>
            <a:off x="6198162" y="1966752"/>
            <a:ext cx="3429000" cy="3581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Slow or difficult</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Eating normally?</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Change in drinking</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Normal activity level?</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Snickering, rattling</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Panting or gasping</a:t>
            </a:r>
            <a:endParaRPr b="0" i="0" sz="1400" u="none" cap="none" strike="noStrike">
              <a:solidFill>
                <a:srgbClr val="000000"/>
              </a:solidFill>
              <a:latin typeface="Arial"/>
              <a:ea typeface="Arial"/>
              <a:cs typeface="Arial"/>
              <a:sym typeface="Arial"/>
            </a:endParaRPr>
          </a:p>
        </p:txBody>
      </p:sp>
      <p:sp>
        <p:nvSpPr>
          <p:cNvPr id="221" name="Google Shape;221;p10"/>
          <p:cNvSpPr txBox="1"/>
          <p:nvPr/>
        </p:nvSpPr>
        <p:spPr>
          <a:xfrm>
            <a:off x="1502265" y="4258092"/>
            <a:ext cx="7772400" cy="1143000"/>
          </a:xfrm>
          <a:prstGeom prst="rect">
            <a:avLst/>
          </a:prstGeom>
          <a:noFill/>
          <a:ln>
            <a:noFill/>
          </a:ln>
        </p:spPr>
        <p:txBody>
          <a:bodyPr anchorCtr="0" anchor="b" bIns="46025" lIns="92075" spcFirstLastPara="1" rIns="92075" wrap="square" tIns="46025">
            <a:noAutofit/>
          </a:bodyPr>
          <a:lstStyle/>
          <a:p>
            <a:pPr indent="0" lvl="0" marL="0" marR="0" rtl="0" algn="ctr">
              <a:lnSpc>
                <a:spcPct val="100000"/>
              </a:lnSpc>
              <a:spcBef>
                <a:spcPts val="0"/>
              </a:spcBef>
              <a:spcAft>
                <a:spcPts val="0"/>
              </a:spcAft>
              <a:buClr>
                <a:srgbClr val="000000"/>
              </a:buClr>
              <a:buSzPts val="3400"/>
              <a:buFont typeface="Arial"/>
              <a:buNone/>
            </a:pPr>
            <a:r>
              <a:rPr b="1" i="0" lang="en-US" sz="3400" u="none" cap="none" strike="noStrike">
                <a:solidFill>
                  <a:schemeClr val="accent2"/>
                </a:solidFill>
                <a:latin typeface="Calibri"/>
                <a:ea typeface="Calibri"/>
                <a:cs typeface="Calibri"/>
                <a:sym typeface="Calibri"/>
              </a:rPr>
              <a:t>Disease Symptoms - Feces</a:t>
            </a:r>
            <a:endParaRPr b="0" i="0" sz="1400" u="none" cap="none" strike="noStrike">
              <a:solidFill>
                <a:srgbClr val="000000"/>
              </a:solidFill>
              <a:latin typeface="Arial"/>
              <a:ea typeface="Arial"/>
              <a:cs typeface="Arial"/>
              <a:sym typeface="Arial"/>
            </a:endParaRPr>
          </a:p>
        </p:txBody>
      </p:sp>
      <p:sp>
        <p:nvSpPr>
          <p:cNvPr id="222" name="Google Shape;222;p10"/>
          <p:cNvSpPr/>
          <p:nvPr/>
        </p:nvSpPr>
        <p:spPr>
          <a:xfrm>
            <a:off x="3032687" y="5454574"/>
            <a:ext cx="6138069" cy="83099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Change in color, frequency or consistency</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The presence of blood, or mucus</a:t>
            </a:r>
            <a:endParaRPr b="0" i="0" sz="1400" u="none" cap="none" strike="noStrike">
              <a:solidFill>
                <a:srgbClr val="000000"/>
              </a:solidFill>
              <a:latin typeface="Arial"/>
              <a:ea typeface="Arial"/>
              <a:cs typeface="Arial"/>
              <a:sym typeface="Arial"/>
            </a:endParaRPr>
          </a:p>
        </p:txBody>
      </p:sp>
      <p:pic>
        <p:nvPicPr>
          <p:cNvPr id="223" name="Google Shape;223;p10"/>
          <p:cNvPicPr preferRelativeResize="0"/>
          <p:nvPr/>
        </p:nvPicPr>
        <p:blipFill rotWithShape="1">
          <a:blip r:embed="rId3">
            <a:alphaModFix/>
          </a:blip>
          <a:srcRect b="0" l="0" r="0" t="0"/>
          <a:stretch/>
        </p:blipFill>
        <p:spPr>
          <a:xfrm>
            <a:off x="286240" y="4657647"/>
            <a:ext cx="2432050" cy="1503362"/>
          </a:xfrm>
          <a:prstGeom prst="rect">
            <a:avLst/>
          </a:prstGeom>
          <a:noFill/>
          <a:ln>
            <a:noFill/>
          </a:ln>
        </p:spPr>
      </p:pic>
      <p:sp>
        <p:nvSpPr>
          <p:cNvPr id="224" name="Google Shape;224;p10"/>
          <p:cNvSpPr txBox="1"/>
          <p:nvPr/>
        </p:nvSpPr>
        <p:spPr>
          <a:xfrm>
            <a:off x="196638" y="6204678"/>
            <a:ext cx="3886200" cy="6715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Times New Roman"/>
                <a:ea typeface="Times New Roman"/>
                <a:cs typeface="Times New Roman"/>
                <a:sym typeface="Times New Roman"/>
              </a:rPr>
              <a:t>Photographs by Jacquie Jacob UK Cooperative Extension Service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0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p:txBody>
      </p:sp>
      <p:sp>
        <p:nvSpPr>
          <p:cNvPr id="225" name="Google Shape;225;p10"/>
          <p:cNvSpPr/>
          <p:nvPr/>
        </p:nvSpPr>
        <p:spPr>
          <a:xfrm>
            <a:off x="4893165" y="4336890"/>
            <a:ext cx="990600" cy="228600"/>
          </a:xfrm>
          <a:prstGeom prst="rightArrow">
            <a:avLst>
              <a:gd fmla="val 50000" name="adj1"/>
              <a:gd fmla="val 49994"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26" name="Google Shape;226;p10"/>
          <p:cNvSpPr/>
          <p:nvPr/>
        </p:nvSpPr>
        <p:spPr>
          <a:xfrm>
            <a:off x="4893165" y="2507114"/>
            <a:ext cx="990600" cy="228600"/>
          </a:xfrm>
          <a:prstGeom prst="rightArrow">
            <a:avLst>
              <a:gd fmla="val 50000" name="adj1"/>
              <a:gd fmla="val 49994"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27" name="Google Shape;227;p10"/>
          <p:cNvSpPr/>
          <p:nvPr/>
        </p:nvSpPr>
        <p:spPr>
          <a:xfrm>
            <a:off x="4893165" y="3875456"/>
            <a:ext cx="990600" cy="228600"/>
          </a:xfrm>
          <a:prstGeom prst="rightArrow">
            <a:avLst>
              <a:gd fmla="val 50000" name="adj1"/>
              <a:gd fmla="val 49994"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28" name="Google Shape;228;p10"/>
          <p:cNvSpPr/>
          <p:nvPr/>
        </p:nvSpPr>
        <p:spPr>
          <a:xfrm>
            <a:off x="4893165" y="3422227"/>
            <a:ext cx="990600" cy="228600"/>
          </a:xfrm>
          <a:prstGeom prst="rightArrow">
            <a:avLst>
              <a:gd fmla="val 50000" name="adj1"/>
              <a:gd fmla="val 49994"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29" name="Google Shape;229;p10"/>
          <p:cNvSpPr/>
          <p:nvPr/>
        </p:nvSpPr>
        <p:spPr>
          <a:xfrm>
            <a:off x="4893165" y="2960793"/>
            <a:ext cx="990600" cy="228600"/>
          </a:xfrm>
          <a:prstGeom prst="rightArrow">
            <a:avLst>
              <a:gd fmla="val 50000" name="adj1"/>
              <a:gd fmla="val 49994"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30" name="Google Shape;230;p10"/>
          <p:cNvSpPr/>
          <p:nvPr/>
        </p:nvSpPr>
        <p:spPr>
          <a:xfrm>
            <a:off x="4893165" y="2055282"/>
            <a:ext cx="990600" cy="228600"/>
          </a:xfrm>
          <a:prstGeom prst="rightArrow">
            <a:avLst>
              <a:gd fmla="val 50000" name="adj1"/>
              <a:gd fmla="val 49994" name="adj2"/>
            </a:avLst>
          </a:prstGeom>
          <a:solidFill>
            <a:schemeClr val="dk2"/>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11"/>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Microorganisms </a:t>
            </a:r>
            <a:endParaRPr/>
          </a:p>
        </p:txBody>
      </p:sp>
      <p:sp>
        <p:nvSpPr>
          <p:cNvPr id="237" name="Google Shape;237;p11"/>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Any disease that is transmissible or contagious </a:t>
            </a:r>
            <a:endParaRPr/>
          </a:p>
          <a:p>
            <a:pPr indent="-228600" lvl="0" marL="228600" rtl="0" algn="l">
              <a:lnSpc>
                <a:spcPct val="90000"/>
              </a:lnSpc>
              <a:spcBef>
                <a:spcPts val="1000"/>
              </a:spcBef>
              <a:spcAft>
                <a:spcPts val="0"/>
              </a:spcAft>
              <a:buClr>
                <a:schemeClr val="dk1"/>
              </a:buClr>
              <a:buSzPts val="2800"/>
              <a:buChar char="•"/>
            </a:pPr>
            <a:r>
              <a:rPr lang="en-US"/>
              <a:t>Bacteria</a:t>
            </a:r>
            <a:endParaRPr/>
          </a:p>
          <a:p>
            <a:pPr indent="-228600" lvl="0" marL="228600" rtl="0" algn="l">
              <a:lnSpc>
                <a:spcPct val="90000"/>
              </a:lnSpc>
              <a:spcBef>
                <a:spcPts val="1000"/>
              </a:spcBef>
              <a:spcAft>
                <a:spcPts val="0"/>
              </a:spcAft>
              <a:buClr>
                <a:schemeClr val="dk1"/>
              </a:buClr>
              <a:buSzPts val="2800"/>
              <a:buChar char="•"/>
            </a:pPr>
            <a:r>
              <a:rPr lang="en-US"/>
              <a:t>Viruses</a:t>
            </a:r>
            <a:endParaRPr/>
          </a:p>
          <a:p>
            <a:pPr indent="-228600" lvl="0" marL="228600" rtl="0" algn="l">
              <a:lnSpc>
                <a:spcPct val="90000"/>
              </a:lnSpc>
              <a:spcBef>
                <a:spcPts val="1000"/>
              </a:spcBef>
              <a:spcAft>
                <a:spcPts val="0"/>
              </a:spcAft>
              <a:buClr>
                <a:schemeClr val="dk1"/>
              </a:buClr>
              <a:buSzPts val="2800"/>
              <a:buChar char="•"/>
            </a:pPr>
            <a:r>
              <a:rPr lang="en-US"/>
              <a:t>Fungi</a:t>
            </a:r>
            <a:endParaRPr/>
          </a:p>
          <a:p>
            <a:pPr indent="-228600" lvl="0" marL="228600" rtl="0" algn="l">
              <a:lnSpc>
                <a:spcPct val="90000"/>
              </a:lnSpc>
              <a:spcBef>
                <a:spcPts val="1000"/>
              </a:spcBef>
              <a:spcAft>
                <a:spcPts val="0"/>
              </a:spcAft>
              <a:buClr>
                <a:schemeClr val="dk1"/>
              </a:buClr>
              <a:buSzPts val="2800"/>
              <a:buChar char="•"/>
            </a:pPr>
            <a:r>
              <a:rPr lang="en-US"/>
              <a:t>Mycoplasmas</a:t>
            </a:r>
            <a:endParaRPr/>
          </a:p>
          <a:p>
            <a:pPr indent="-228600" lvl="0" marL="228600" rtl="0" algn="l">
              <a:lnSpc>
                <a:spcPct val="90000"/>
              </a:lnSpc>
              <a:spcBef>
                <a:spcPts val="1000"/>
              </a:spcBef>
              <a:spcAft>
                <a:spcPts val="0"/>
              </a:spcAft>
              <a:buClr>
                <a:schemeClr val="dk1"/>
              </a:buClr>
              <a:buSzPts val="2800"/>
              <a:buChar char="•"/>
            </a:pPr>
            <a:r>
              <a:rPr lang="en-US"/>
              <a:t>Protozoa</a:t>
            </a:r>
            <a:endParaRPr/>
          </a:p>
          <a:p>
            <a:pPr indent="-228600" lvl="0" marL="228600" rtl="0" algn="l">
              <a:lnSpc>
                <a:spcPct val="90000"/>
              </a:lnSpc>
              <a:spcBef>
                <a:spcPts val="1000"/>
              </a:spcBef>
              <a:spcAft>
                <a:spcPts val="0"/>
              </a:spcAft>
              <a:buClr>
                <a:schemeClr val="dk1"/>
              </a:buClr>
              <a:buSzPts val="2800"/>
              <a:buChar char="•"/>
            </a:pPr>
            <a:r>
              <a:rPr lang="en-US"/>
              <a:t>Parasites</a:t>
            </a:r>
            <a:endParaRPr/>
          </a:p>
        </p:txBody>
      </p:sp>
      <p:pic>
        <p:nvPicPr>
          <p:cNvPr id="238" name="Google Shape;238;p11"/>
          <p:cNvPicPr preferRelativeResize="0"/>
          <p:nvPr/>
        </p:nvPicPr>
        <p:blipFill rotWithShape="1">
          <a:blip r:embed="rId3">
            <a:alphaModFix/>
          </a:blip>
          <a:srcRect b="0" l="0" r="0" t="0"/>
          <a:stretch/>
        </p:blipFill>
        <p:spPr>
          <a:xfrm>
            <a:off x="6937375" y="3103562"/>
            <a:ext cx="4416425" cy="3073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12"/>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Parasites</a:t>
            </a:r>
            <a:endParaRPr/>
          </a:p>
        </p:txBody>
      </p:sp>
      <p:sp>
        <p:nvSpPr>
          <p:cNvPr id="244" name="Google Shape;244;p12"/>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Organisms that live on other organisms (hosts) without providing any benefit in return.</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External parasites</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Internal parasites</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9" name="Shape 249"/>
        <p:cNvGrpSpPr/>
        <p:nvPr/>
      </p:nvGrpSpPr>
      <p:grpSpPr>
        <a:xfrm>
          <a:off x="0" y="0"/>
          <a:ext cx="0" cy="0"/>
          <a:chOff x="0" y="0"/>
          <a:chExt cx="0" cy="0"/>
        </a:xfrm>
      </p:grpSpPr>
      <p:sp>
        <p:nvSpPr>
          <p:cNvPr id="250" name="Google Shape;250;p13"/>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Internal Parasites</a:t>
            </a:r>
            <a:endParaRPr/>
          </a:p>
        </p:txBody>
      </p:sp>
      <p:sp>
        <p:nvSpPr>
          <p:cNvPr id="251" name="Google Shape;251;p13"/>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Live inside birds</a:t>
            </a:r>
            <a:endParaRPr/>
          </a:p>
          <a:p>
            <a:pPr indent="-228600" lvl="0" marL="228600" rtl="0" algn="l">
              <a:lnSpc>
                <a:spcPct val="90000"/>
              </a:lnSpc>
              <a:spcBef>
                <a:spcPts val="1000"/>
              </a:spcBef>
              <a:spcAft>
                <a:spcPts val="0"/>
              </a:spcAft>
              <a:buClr>
                <a:schemeClr val="dk1"/>
              </a:buClr>
              <a:buSzPts val="2800"/>
              <a:buChar char="•"/>
            </a:pPr>
            <a:r>
              <a:rPr lang="en-US"/>
              <a:t>Some can be seen with unaided eye</a:t>
            </a:r>
            <a:endParaRPr/>
          </a:p>
          <a:p>
            <a:pPr indent="-228600" lvl="0" marL="228600" rtl="0" algn="l">
              <a:lnSpc>
                <a:spcPct val="90000"/>
              </a:lnSpc>
              <a:spcBef>
                <a:spcPts val="1000"/>
              </a:spcBef>
              <a:spcAft>
                <a:spcPts val="0"/>
              </a:spcAft>
              <a:buClr>
                <a:schemeClr val="dk1"/>
              </a:buClr>
              <a:buSzPts val="2800"/>
              <a:buChar char="•"/>
            </a:pPr>
            <a:r>
              <a:rPr lang="en-US"/>
              <a:t>Two main types of life cycles</a:t>
            </a:r>
            <a:endParaRPr/>
          </a:p>
        </p:txBody>
      </p:sp>
      <p:pic>
        <p:nvPicPr>
          <p:cNvPr id="252" name="Google Shape;252;p13"/>
          <p:cNvPicPr preferRelativeResize="0"/>
          <p:nvPr/>
        </p:nvPicPr>
        <p:blipFill rotWithShape="1">
          <a:blip r:embed="rId3">
            <a:alphaModFix/>
          </a:blip>
          <a:srcRect b="0" l="0" r="0" t="0"/>
          <a:stretch/>
        </p:blipFill>
        <p:spPr>
          <a:xfrm>
            <a:off x="5039600" y="3928425"/>
            <a:ext cx="7152399" cy="2929575"/>
          </a:xfrm>
          <a:prstGeom prst="rect">
            <a:avLst/>
          </a:prstGeom>
          <a:solidFill>
            <a:srgbClr val="FFFFFF"/>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p14"/>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External Parasites</a:t>
            </a:r>
            <a:endParaRPr/>
          </a:p>
        </p:txBody>
      </p:sp>
      <p:sp>
        <p:nvSpPr>
          <p:cNvPr id="259" name="Google Shape;259;p14"/>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Parasites that live on the skin, shanks, feathers</a:t>
            </a:r>
            <a:endParaRPr/>
          </a:p>
          <a:p>
            <a:pPr indent="-228600" lvl="0" marL="228600" rtl="0" algn="l">
              <a:lnSpc>
                <a:spcPct val="90000"/>
              </a:lnSpc>
              <a:spcBef>
                <a:spcPts val="1000"/>
              </a:spcBef>
              <a:spcAft>
                <a:spcPts val="0"/>
              </a:spcAft>
              <a:buClr>
                <a:schemeClr val="dk1"/>
              </a:buClr>
              <a:buSzPts val="2800"/>
              <a:buChar char="•"/>
            </a:pPr>
            <a:r>
              <a:rPr lang="en-US"/>
              <a:t>Fleas, bed bugs, lice, mites, flies, mosquitoes, ticks</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Primarily cause mechanical damage</a:t>
            </a:r>
            <a:endParaRPr/>
          </a:p>
          <a:p>
            <a:pPr indent="-228600" lvl="0" marL="228600" rtl="0" algn="l">
              <a:lnSpc>
                <a:spcPct val="90000"/>
              </a:lnSpc>
              <a:spcBef>
                <a:spcPts val="1000"/>
              </a:spcBef>
              <a:spcAft>
                <a:spcPts val="0"/>
              </a:spcAft>
              <a:buClr>
                <a:schemeClr val="dk1"/>
              </a:buClr>
              <a:buSzPts val="2800"/>
              <a:buChar char="•"/>
            </a:pPr>
            <a:r>
              <a:rPr lang="en-US"/>
              <a:t>Cause long-term decline in health</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Tissue/feather damage is visible, nits and bugs can also be visible</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sp>
        <p:nvSpPr>
          <p:cNvPr id="265" name="Google Shape;265;p15"/>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Scaly Leg Mites</a:t>
            </a:r>
            <a:endParaRPr/>
          </a:p>
        </p:txBody>
      </p:sp>
      <p:pic>
        <p:nvPicPr>
          <p:cNvPr descr="2 Scaley Leg 2" id="266" name="Google Shape;266;p15"/>
          <p:cNvPicPr preferRelativeResize="0"/>
          <p:nvPr>
            <p:ph idx="1" type="body"/>
          </p:nvPr>
        </p:nvPicPr>
        <p:blipFill rotWithShape="1">
          <a:blip r:embed="rId3">
            <a:alphaModFix/>
          </a:blip>
          <a:srcRect b="0" l="0" r="0" t="0"/>
          <a:stretch/>
        </p:blipFill>
        <p:spPr>
          <a:xfrm>
            <a:off x="838200" y="2000885"/>
            <a:ext cx="5513917" cy="4135438"/>
          </a:xfrm>
          <a:prstGeom prst="rect">
            <a:avLst/>
          </a:prstGeom>
          <a:noFill/>
          <a:ln>
            <a:noFill/>
          </a:ln>
        </p:spPr>
      </p:pic>
      <p:sp>
        <p:nvSpPr>
          <p:cNvPr id="267" name="Google Shape;267;p15"/>
          <p:cNvSpPr txBox="1"/>
          <p:nvPr/>
        </p:nvSpPr>
        <p:spPr>
          <a:xfrm>
            <a:off x="6790267" y="2265680"/>
            <a:ext cx="4944533" cy="18158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Treatment: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Petroleum jelly or vegetable oil. Acts as a smothering agent. Reapply as needed.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sp>
        <p:nvSpPr>
          <p:cNvPr id="273" name="Google Shape;273;p16"/>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Northern Fowl Mite</a:t>
            </a:r>
            <a:endParaRPr/>
          </a:p>
        </p:txBody>
      </p:sp>
      <p:pic>
        <p:nvPicPr>
          <p:cNvPr descr="3 pouec05[1]" id="274" name="Google Shape;274;p16"/>
          <p:cNvPicPr preferRelativeResize="0"/>
          <p:nvPr>
            <p:ph idx="1" type="body"/>
          </p:nvPr>
        </p:nvPicPr>
        <p:blipFill rotWithShape="1">
          <a:blip r:embed="rId3">
            <a:alphaModFix/>
          </a:blip>
          <a:srcRect b="0" l="0" r="0" t="0"/>
          <a:stretch/>
        </p:blipFill>
        <p:spPr>
          <a:xfrm>
            <a:off x="838199" y="2075549"/>
            <a:ext cx="5670921" cy="3658659"/>
          </a:xfrm>
          <a:prstGeom prst="rect">
            <a:avLst/>
          </a:prstGeom>
          <a:noFill/>
          <a:ln>
            <a:noFill/>
          </a:ln>
        </p:spPr>
      </p:pic>
      <p:sp>
        <p:nvSpPr>
          <p:cNvPr id="275" name="Google Shape;275;p16"/>
          <p:cNvSpPr txBox="1"/>
          <p:nvPr/>
        </p:nvSpPr>
        <p:spPr>
          <a:xfrm>
            <a:off x="7367694" y="2236418"/>
            <a:ext cx="4079240" cy="22467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Treatment: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Permethrin – apply in houses, roosts, floors, interior surfaces.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ALWAYS READ LABELS.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0" name="Shape 280"/>
        <p:cNvGrpSpPr/>
        <p:nvPr/>
      </p:nvGrpSpPr>
      <p:grpSpPr>
        <a:xfrm>
          <a:off x="0" y="0"/>
          <a:ext cx="0" cy="0"/>
          <a:chOff x="0" y="0"/>
          <a:chExt cx="0" cy="0"/>
        </a:xfrm>
      </p:grpSpPr>
      <p:sp>
        <p:nvSpPr>
          <p:cNvPr id="281" name="Google Shape;281;p17"/>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Lice Eggs</a:t>
            </a:r>
            <a:endParaRPr/>
          </a:p>
        </p:txBody>
      </p:sp>
      <p:pic>
        <p:nvPicPr>
          <p:cNvPr descr="4 Lice eggs" id="282" name="Google Shape;282;p17"/>
          <p:cNvPicPr preferRelativeResize="0"/>
          <p:nvPr>
            <p:ph idx="1" type="body"/>
          </p:nvPr>
        </p:nvPicPr>
        <p:blipFill rotWithShape="1">
          <a:blip r:embed="rId3">
            <a:alphaModFix/>
          </a:blip>
          <a:srcRect b="0" l="0" r="0" t="0"/>
          <a:stretch/>
        </p:blipFill>
        <p:spPr>
          <a:xfrm>
            <a:off x="838199" y="2005805"/>
            <a:ext cx="5340703" cy="4005527"/>
          </a:xfrm>
          <a:prstGeom prst="rect">
            <a:avLst/>
          </a:prstGeom>
          <a:noFill/>
          <a:ln>
            <a:noFill/>
          </a:ln>
        </p:spPr>
      </p:pic>
      <p:sp>
        <p:nvSpPr>
          <p:cNvPr id="283" name="Google Shape;283;p17"/>
          <p:cNvSpPr txBox="1"/>
          <p:nvPr/>
        </p:nvSpPr>
        <p:spPr>
          <a:xfrm>
            <a:off x="7239000" y="2102644"/>
            <a:ext cx="4114800" cy="22467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Treatment: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Permethrin – apply in houses, roosts, floors, interior surfaces.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ALWAYS READ LABELS.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8" name="Shape 288"/>
        <p:cNvGrpSpPr/>
        <p:nvPr/>
      </p:nvGrpSpPr>
      <p:grpSpPr>
        <a:xfrm>
          <a:off x="0" y="0"/>
          <a:ext cx="0" cy="0"/>
          <a:chOff x="0" y="0"/>
          <a:chExt cx="0" cy="0"/>
        </a:xfrm>
      </p:grpSpPr>
      <p:sp>
        <p:nvSpPr>
          <p:cNvPr id="289" name="Google Shape;289;p18"/>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Fowl Pox</a:t>
            </a:r>
            <a:endParaRPr/>
          </a:p>
        </p:txBody>
      </p:sp>
      <p:pic>
        <p:nvPicPr>
          <p:cNvPr descr="8 Pox-3" id="290" name="Google Shape;290;p18"/>
          <p:cNvPicPr preferRelativeResize="0"/>
          <p:nvPr>
            <p:ph idx="1" type="body"/>
          </p:nvPr>
        </p:nvPicPr>
        <p:blipFill rotWithShape="1">
          <a:blip r:embed="rId3">
            <a:alphaModFix/>
          </a:blip>
          <a:srcRect b="0" l="0" r="0" t="0"/>
          <a:stretch/>
        </p:blipFill>
        <p:spPr>
          <a:xfrm>
            <a:off x="838199" y="1825623"/>
            <a:ext cx="4355043" cy="4355043"/>
          </a:xfrm>
          <a:prstGeom prst="rect">
            <a:avLst/>
          </a:prstGeom>
          <a:noFill/>
          <a:ln>
            <a:noFill/>
          </a:ln>
        </p:spPr>
      </p:pic>
      <p:sp>
        <p:nvSpPr>
          <p:cNvPr id="291" name="Google Shape;291;p18"/>
          <p:cNvSpPr txBox="1"/>
          <p:nvPr/>
        </p:nvSpPr>
        <p:spPr>
          <a:xfrm>
            <a:off x="6453293" y="2091266"/>
            <a:ext cx="4367107" cy="22467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Treatment: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None, but you can vaccinate. Disagreement on value of vaccinating after an outbreak.</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sp>
        <p:nvSpPr>
          <p:cNvPr id="297" name="Google Shape;297;p19"/>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Vent Pecking - Trauma</a:t>
            </a:r>
            <a:endParaRPr/>
          </a:p>
        </p:txBody>
      </p:sp>
      <p:pic>
        <p:nvPicPr>
          <p:cNvPr descr="37 Necropsy 2009 299" id="298" name="Google Shape;298;p19"/>
          <p:cNvPicPr preferRelativeResize="0"/>
          <p:nvPr>
            <p:ph idx="1" type="body"/>
          </p:nvPr>
        </p:nvPicPr>
        <p:blipFill rotWithShape="1">
          <a:blip r:embed="rId3">
            <a:alphaModFix/>
          </a:blip>
          <a:srcRect b="0" l="0" r="0" t="0"/>
          <a:stretch/>
        </p:blipFill>
        <p:spPr>
          <a:xfrm>
            <a:off x="838200" y="2041525"/>
            <a:ext cx="5512509" cy="4135438"/>
          </a:xfrm>
          <a:prstGeom prst="rect">
            <a:avLst/>
          </a:prstGeom>
          <a:noFill/>
          <a:ln>
            <a:noFill/>
          </a:ln>
        </p:spPr>
      </p:pic>
      <p:sp>
        <p:nvSpPr>
          <p:cNvPr id="299" name="Google Shape;299;p19"/>
          <p:cNvSpPr txBox="1"/>
          <p:nvPr/>
        </p:nvSpPr>
        <p:spPr>
          <a:xfrm>
            <a:off x="7200052" y="2041525"/>
            <a:ext cx="4035213" cy="22467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Treatment: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Preventative. Plenty of space, proper nesting boxes, proper lighting, removing problem birds.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4" name="Shape 304"/>
        <p:cNvGrpSpPr/>
        <p:nvPr/>
      </p:nvGrpSpPr>
      <p:grpSpPr>
        <a:xfrm>
          <a:off x="0" y="0"/>
          <a:ext cx="0" cy="0"/>
          <a:chOff x="0" y="0"/>
          <a:chExt cx="0" cy="0"/>
        </a:xfrm>
      </p:grpSpPr>
      <p:sp>
        <p:nvSpPr>
          <p:cNvPr id="305" name="Google Shape;305;p20"/>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Egg Production Changes </a:t>
            </a:r>
            <a:endParaRPr/>
          </a:p>
        </p:txBody>
      </p:sp>
      <p:sp>
        <p:nvSpPr>
          <p:cNvPr id="306" name="Google Shape;306;p20"/>
          <p:cNvSpPr txBox="1"/>
          <p:nvPr>
            <p:ph idx="1" type="body"/>
          </p:nvPr>
        </p:nvSpPr>
        <p:spPr>
          <a:xfrm>
            <a:off x="394447" y="2042159"/>
            <a:ext cx="11421035"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chemeClr val="dk1"/>
              </a:buClr>
              <a:buSzPts val="2590"/>
              <a:buChar char="•"/>
            </a:pPr>
            <a:r>
              <a:rPr lang="en-US" sz="2590"/>
              <a:t>Infectious diseases generally cause a sudden drop in eggs – pay attention to this!  </a:t>
            </a:r>
            <a:endParaRPr/>
          </a:p>
          <a:p>
            <a:pPr indent="-228600" lvl="0" marL="228600" rtl="0" algn="l">
              <a:lnSpc>
                <a:spcPct val="80000"/>
              </a:lnSpc>
              <a:spcBef>
                <a:spcPts val="1000"/>
              </a:spcBef>
              <a:spcAft>
                <a:spcPts val="0"/>
              </a:spcAft>
              <a:buClr>
                <a:schemeClr val="dk1"/>
              </a:buClr>
              <a:buSzPts val="2590"/>
              <a:buChar char="•"/>
            </a:pPr>
            <a:r>
              <a:rPr lang="en-US" sz="2590"/>
              <a:t>Soft shelled eggs </a:t>
            </a:r>
            <a:endParaRPr/>
          </a:p>
          <a:p>
            <a:pPr indent="-228600" lvl="0" marL="228600" rtl="0" algn="l">
              <a:lnSpc>
                <a:spcPct val="80000"/>
              </a:lnSpc>
              <a:spcBef>
                <a:spcPts val="1000"/>
              </a:spcBef>
              <a:spcAft>
                <a:spcPts val="0"/>
              </a:spcAft>
              <a:buClr>
                <a:schemeClr val="dk1"/>
              </a:buClr>
              <a:buSzPts val="2590"/>
              <a:buChar char="•"/>
            </a:pPr>
            <a:r>
              <a:rPr lang="en-US" sz="2590"/>
              <a:t>Wrinkled eggs</a:t>
            </a:r>
            <a:endParaRPr/>
          </a:p>
          <a:p>
            <a:pPr indent="-228600" lvl="0" marL="228600" rtl="0" algn="l">
              <a:lnSpc>
                <a:spcPct val="80000"/>
              </a:lnSpc>
              <a:spcBef>
                <a:spcPts val="1000"/>
              </a:spcBef>
              <a:spcAft>
                <a:spcPts val="0"/>
              </a:spcAft>
              <a:buClr>
                <a:schemeClr val="dk1"/>
              </a:buClr>
              <a:buSzPts val="2590"/>
              <a:buChar char="•"/>
            </a:pPr>
            <a:r>
              <a:rPr lang="en-US" sz="2590"/>
              <a:t>Inactive reproductive tract</a:t>
            </a:r>
            <a:endParaRPr/>
          </a:p>
          <a:p>
            <a:pPr indent="-228600" lvl="0" marL="228600" rtl="0" algn="l">
              <a:lnSpc>
                <a:spcPct val="80000"/>
              </a:lnSpc>
              <a:spcBef>
                <a:spcPts val="1000"/>
              </a:spcBef>
              <a:spcAft>
                <a:spcPts val="0"/>
              </a:spcAft>
              <a:buClr>
                <a:schemeClr val="dk1"/>
              </a:buClr>
              <a:buSzPts val="2590"/>
              <a:buChar char="•"/>
            </a:pPr>
            <a:r>
              <a:rPr lang="en-US" sz="2590"/>
              <a:t>Day length</a:t>
            </a:r>
            <a:endParaRPr/>
          </a:p>
          <a:p>
            <a:pPr indent="-228600" lvl="0" marL="228600" rtl="0" algn="l">
              <a:lnSpc>
                <a:spcPct val="80000"/>
              </a:lnSpc>
              <a:spcBef>
                <a:spcPts val="1000"/>
              </a:spcBef>
              <a:spcAft>
                <a:spcPts val="0"/>
              </a:spcAft>
              <a:buClr>
                <a:schemeClr val="dk1"/>
              </a:buClr>
              <a:buSzPts val="2590"/>
              <a:buChar char="•"/>
            </a:pPr>
            <a:r>
              <a:rPr lang="en-US" sz="2590"/>
              <a:t>Egg bound</a:t>
            </a:r>
            <a:endParaRPr/>
          </a:p>
          <a:p>
            <a:pPr indent="-228600" lvl="0" marL="228600" rtl="0" algn="l">
              <a:lnSpc>
                <a:spcPct val="80000"/>
              </a:lnSpc>
              <a:spcBef>
                <a:spcPts val="1000"/>
              </a:spcBef>
              <a:spcAft>
                <a:spcPts val="0"/>
              </a:spcAft>
              <a:buClr>
                <a:schemeClr val="dk1"/>
              </a:buClr>
              <a:buSzPts val="2590"/>
              <a:buChar char="•"/>
            </a:pPr>
            <a:r>
              <a:rPr lang="en-US" sz="2590"/>
              <a:t>Peritonitis</a:t>
            </a:r>
            <a:endParaRPr/>
          </a:p>
          <a:p>
            <a:pPr indent="-228600" lvl="0" marL="228600" rtl="0" algn="l">
              <a:lnSpc>
                <a:spcPct val="80000"/>
              </a:lnSpc>
              <a:spcBef>
                <a:spcPts val="1000"/>
              </a:spcBef>
              <a:spcAft>
                <a:spcPts val="0"/>
              </a:spcAft>
              <a:buClr>
                <a:schemeClr val="dk1"/>
              </a:buClr>
              <a:buSzPts val="2590"/>
              <a:buChar char="•"/>
            </a:pPr>
            <a:r>
              <a:rPr lang="en-US" sz="2590"/>
              <a:t>Prolapse</a:t>
            </a:r>
            <a:endParaRPr/>
          </a:p>
          <a:p>
            <a:pPr indent="-228600" lvl="0" marL="228600" rtl="0" algn="l">
              <a:lnSpc>
                <a:spcPct val="80000"/>
              </a:lnSpc>
              <a:spcBef>
                <a:spcPts val="1000"/>
              </a:spcBef>
              <a:spcAft>
                <a:spcPts val="0"/>
              </a:spcAft>
              <a:buClr>
                <a:schemeClr val="dk1"/>
              </a:buClr>
              <a:buSzPts val="2590"/>
              <a:buChar char="•"/>
            </a:pPr>
            <a:r>
              <a:rPr lang="en-US" sz="2590"/>
              <a:t>Age</a:t>
            </a:r>
            <a:endParaRPr/>
          </a:p>
          <a:p>
            <a:pPr indent="-64135" lvl="0" marL="228600" rtl="0" algn="l">
              <a:lnSpc>
                <a:spcPct val="80000"/>
              </a:lnSpc>
              <a:spcBef>
                <a:spcPts val="1000"/>
              </a:spcBef>
              <a:spcAft>
                <a:spcPts val="0"/>
              </a:spcAft>
              <a:buClr>
                <a:schemeClr val="dk1"/>
              </a:buClr>
              <a:buSzPts val="2590"/>
              <a:buNone/>
            </a:pPr>
            <a:r>
              <a:t/>
            </a:r>
            <a:endParaRPr sz="259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1" name="Shape 311"/>
        <p:cNvGrpSpPr/>
        <p:nvPr/>
      </p:nvGrpSpPr>
      <p:grpSpPr>
        <a:xfrm>
          <a:off x="0" y="0"/>
          <a:ext cx="0" cy="0"/>
          <a:chOff x="0" y="0"/>
          <a:chExt cx="0" cy="0"/>
        </a:xfrm>
      </p:grpSpPr>
      <p:pic>
        <p:nvPicPr>
          <p:cNvPr descr="IBV eggs" id="312" name="Google Shape;312;p21"/>
          <p:cNvPicPr preferRelativeResize="0"/>
          <p:nvPr>
            <p:ph idx="1" type="body"/>
          </p:nvPr>
        </p:nvPicPr>
        <p:blipFill rotWithShape="1">
          <a:blip r:embed="rId3">
            <a:alphaModFix/>
          </a:blip>
          <a:srcRect b="0" l="0" r="0" t="0"/>
          <a:stretch/>
        </p:blipFill>
        <p:spPr>
          <a:xfrm>
            <a:off x="1242060" y="746536"/>
            <a:ext cx="9304020" cy="611146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7" name="Shape 317"/>
        <p:cNvGrpSpPr/>
        <p:nvPr/>
      </p:nvGrpSpPr>
      <p:grpSpPr>
        <a:xfrm>
          <a:off x="0" y="0"/>
          <a:ext cx="0" cy="0"/>
          <a:chOff x="0" y="0"/>
          <a:chExt cx="0" cy="0"/>
        </a:xfrm>
      </p:grpSpPr>
      <p:sp>
        <p:nvSpPr>
          <p:cNvPr id="318" name="Google Shape;318;p22"/>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Reportable Diseases in NC</a:t>
            </a:r>
            <a:endParaRPr/>
          </a:p>
        </p:txBody>
      </p:sp>
      <p:sp>
        <p:nvSpPr>
          <p:cNvPr id="319" name="Google Shape;319;p22"/>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p>
            <a:pPr indent="-274320" lvl="0" marL="274320" rtl="0" algn="l">
              <a:lnSpc>
                <a:spcPct val="70000"/>
              </a:lnSpc>
              <a:spcBef>
                <a:spcPts val="0"/>
              </a:spcBef>
              <a:spcAft>
                <a:spcPts val="0"/>
              </a:spcAft>
              <a:buClr>
                <a:schemeClr val="dk1"/>
              </a:buClr>
              <a:buSzPts val="2170"/>
              <a:buFont typeface="Noto Sans Symbols"/>
              <a:buChar char="●"/>
            </a:pPr>
            <a:r>
              <a:rPr i="1" lang="en-US" sz="2170"/>
              <a:t>Salmonella gallinarium</a:t>
            </a:r>
            <a:endParaRPr i="1" sz="2170"/>
          </a:p>
          <a:p>
            <a:pPr indent="-274320" lvl="0" marL="274320" rtl="0" algn="l">
              <a:lnSpc>
                <a:spcPct val="70000"/>
              </a:lnSpc>
              <a:spcBef>
                <a:spcPts val="1000"/>
              </a:spcBef>
              <a:spcAft>
                <a:spcPts val="0"/>
              </a:spcAft>
              <a:buClr>
                <a:schemeClr val="dk1"/>
              </a:buClr>
              <a:buSzPts val="2170"/>
              <a:buFont typeface="Noto Sans Symbols"/>
              <a:buChar char="●"/>
            </a:pPr>
            <a:r>
              <a:rPr i="1" lang="en-US" sz="2170"/>
              <a:t>Salmonella typhoid</a:t>
            </a:r>
            <a:endParaRPr/>
          </a:p>
          <a:p>
            <a:pPr indent="-274320" lvl="0" marL="274320" rtl="0" algn="l">
              <a:lnSpc>
                <a:spcPct val="70000"/>
              </a:lnSpc>
              <a:spcBef>
                <a:spcPts val="1000"/>
              </a:spcBef>
              <a:spcAft>
                <a:spcPts val="0"/>
              </a:spcAft>
              <a:buClr>
                <a:schemeClr val="dk1"/>
              </a:buClr>
              <a:buSzPts val="2170"/>
              <a:buFont typeface="Noto Sans Symbols"/>
              <a:buChar char="●"/>
            </a:pPr>
            <a:r>
              <a:rPr lang="en-US" sz="2170"/>
              <a:t>Infectious Laryingotracheaitis </a:t>
            </a:r>
            <a:endParaRPr/>
          </a:p>
          <a:p>
            <a:pPr indent="-274320" lvl="0" marL="274320" rtl="0" algn="l">
              <a:lnSpc>
                <a:spcPct val="70000"/>
              </a:lnSpc>
              <a:spcBef>
                <a:spcPts val="1000"/>
              </a:spcBef>
              <a:spcAft>
                <a:spcPts val="0"/>
              </a:spcAft>
              <a:buClr>
                <a:schemeClr val="dk1"/>
              </a:buClr>
              <a:buSzPts val="2170"/>
              <a:buFont typeface="Noto Sans Symbols"/>
              <a:buChar char="●"/>
            </a:pPr>
            <a:r>
              <a:rPr i="1" lang="en-US" sz="2170"/>
              <a:t>Mycoplasma gallinarium</a:t>
            </a:r>
            <a:endParaRPr i="1" sz="2170"/>
          </a:p>
          <a:p>
            <a:pPr indent="-274320" lvl="0" marL="274320" rtl="0" algn="l">
              <a:lnSpc>
                <a:spcPct val="70000"/>
              </a:lnSpc>
              <a:spcBef>
                <a:spcPts val="1000"/>
              </a:spcBef>
              <a:spcAft>
                <a:spcPts val="0"/>
              </a:spcAft>
              <a:buClr>
                <a:schemeClr val="dk1"/>
              </a:buClr>
              <a:buSzPts val="2170"/>
              <a:buFont typeface="Noto Sans Symbols"/>
              <a:buChar char="●"/>
            </a:pPr>
            <a:r>
              <a:rPr i="1" lang="en-US" sz="2170"/>
              <a:t>Mycoplasma synoviae</a:t>
            </a:r>
            <a:endParaRPr i="1" sz="2170"/>
          </a:p>
          <a:p>
            <a:pPr indent="-274320" lvl="0" marL="274320" rtl="0" algn="l">
              <a:lnSpc>
                <a:spcPct val="70000"/>
              </a:lnSpc>
              <a:spcBef>
                <a:spcPts val="1000"/>
              </a:spcBef>
              <a:spcAft>
                <a:spcPts val="0"/>
              </a:spcAft>
              <a:buClr>
                <a:schemeClr val="dk1"/>
              </a:buClr>
              <a:buSzPts val="2170"/>
              <a:buFont typeface="Noto Sans Symbols"/>
              <a:buChar char="●"/>
            </a:pPr>
            <a:r>
              <a:rPr i="1" lang="en-US" sz="2170"/>
              <a:t>Avian Influenza</a:t>
            </a:r>
            <a:endParaRPr/>
          </a:p>
          <a:p>
            <a:pPr indent="-274320" lvl="0" marL="274320" rtl="0" algn="l">
              <a:lnSpc>
                <a:spcPct val="70000"/>
              </a:lnSpc>
              <a:spcBef>
                <a:spcPts val="1000"/>
              </a:spcBef>
              <a:spcAft>
                <a:spcPts val="0"/>
              </a:spcAft>
              <a:buClr>
                <a:schemeClr val="dk1"/>
              </a:buClr>
              <a:buSzPts val="2170"/>
              <a:buFont typeface="Noto Sans Symbols"/>
              <a:buChar char="●"/>
            </a:pPr>
            <a:r>
              <a:rPr i="1" lang="en-US" sz="2170"/>
              <a:t>Avian Chlamydiosis</a:t>
            </a:r>
            <a:endParaRPr/>
          </a:p>
          <a:p>
            <a:pPr indent="-274320" lvl="0" marL="274320" rtl="0" algn="l">
              <a:lnSpc>
                <a:spcPct val="70000"/>
              </a:lnSpc>
              <a:spcBef>
                <a:spcPts val="1000"/>
              </a:spcBef>
              <a:spcAft>
                <a:spcPts val="0"/>
              </a:spcAft>
              <a:buClr>
                <a:schemeClr val="dk1"/>
              </a:buClr>
              <a:buSzPts val="2170"/>
              <a:buFont typeface="Noto Sans Symbols"/>
              <a:buChar char="●"/>
            </a:pPr>
            <a:r>
              <a:rPr i="1" lang="en-US" sz="2170"/>
              <a:t>Avian Encephalomyelitis</a:t>
            </a:r>
            <a:endParaRPr/>
          </a:p>
          <a:p>
            <a:pPr indent="-274320" lvl="0" marL="274320" rtl="0" algn="l">
              <a:lnSpc>
                <a:spcPct val="70000"/>
              </a:lnSpc>
              <a:spcBef>
                <a:spcPts val="1000"/>
              </a:spcBef>
              <a:spcAft>
                <a:spcPts val="0"/>
              </a:spcAft>
              <a:buClr>
                <a:schemeClr val="dk1"/>
              </a:buClr>
              <a:buSzPts val="2170"/>
              <a:buFont typeface="Noto Sans Symbols"/>
              <a:buChar char="●"/>
            </a:pPr>
            <a:r>
              <a:rPr i="1" lang="en-US" sz="2170"/>
              <a:t>Paramyxovirus</a:t>
            </a:r>
            <a:endParaRPr/>
          </a:p>
          <a:p>
            <a:pPr indent="-274320" lvl="0" marL="274320" rtl="0" algn="l">
              <a:lnSpc>
                <a:spcPct val="70000"/>
              </a:lnSpc>
              <a:spcBef>
                <a:spcPts val="1000"/>
              </a:spcBef>
              <a:spcAft>
                <a:spcPts val="0"/>
              </a:spcAft>
              <a:buClr>
                <a:schemeClr val="dk1"/>
              </a:buClr>
              <a:buSzPts val="2170"/>
              <a:buFont typeface="Noto Sans Symbols"/>
              <a:buChar char="●"/>
            </a:pPr>
            <a:r>
              <a:rPr i="1" lang="en-US" sz="2170"/>
              <a:t>Virulent Newcastle Disease </a:t>
            </a:r>
            <a:endParaRPr/>
          </a:p>
          <a:p>
            <a:pPr indent="-274320" lvl="0" marL="274320" rtl="0" algn="l">
              <a:lnSpc>
                <a:spcPct val="70000"/>
              </a:lnSpc>
              <a:spcBef>
                <a:spcPts val="1000"/>
              </a:spcBef>
              <a:spcAft>
                <a:spcPts val="0"/>
              </a:spcAft>
              <a:buClr>
                <a:schemeClr val="dk1"/>
              </a:buClr>
              <a:buSzPts val="2170"/>
              <a:buFont typeface="Noto Sans Symbols"/>
              <a:buChar char="●"/>
            </a:pPr>
            <a:r>
              <a:rPr i="1" lang="en-US" sz="2170"/>
              <a:t>West Nile</a:t>
            </a:r>
            <a:endParaRPr sz="2170"/>
          </a:p>
          <a:p>
            <a:pPr indent="-90804" lvl="0" marL="228600" rtl="0" algn="l">
              <a:lnSpc>
                <a:spcPct val="70000"/>
              </a:lnSpc>
              <a:spcBef>
                <a:spcPts val="1000"/>
              </a:spcBef>
              <a:spcAft>
                <a:spcPts val="0"/>
              </a:spcAft>
              <a:buClr>
                <a:schemeClr val="dk1"/>
              </a:buClr>
              <a:buSzPts val="2170"/>
              <a:buNone/>
            </a:pPr>
            <a:r>
              <a:t/>
            </a:r>
            <a:endParaRPr sz="217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4" name="Shape 324"/>
        <p:cNvGrpSpPr/>
        <p:nvPr/>
      </p:nvGrpSpPr>
      <p:grpSpPr>
        <a:xfrm>
          <a:off x="0" y="0"/>
          <a:ext cx="0" cy="0"/>
          <a:chOff x="0" y="0"/>
          <a:chExt cx="0" cy="0"/>
        </a:xfrm>
      </p:grpSpPr>
      <p:sp>
        <p:nvSpPr>
          <p:cNvPr id="325" name="Google Shape;325;p23"/>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Avian Influenza</a:t>
            </a:r>
            <a:endParaRPr/>
          </a:p>
        </p:txBody>
      </p:sp>
      <p:pic>
        <p:nvPicPr>
          <p:cNvPr id="326" name="Google Shape;326;p23"/>
          <p:cNvPicPr preferRelativeResize="0"/>
          <p:nvPr/>
        </p:nvPicPr>
        <p:blipFill rotWithShape="1">
          <a:blip r:embed="rId3">
            <a:alphaModFix/>
          </a:blip>
          <a:srcRect b="0" l="0" r="0" t="0"/>
          <a:stretch/>
        </p:blipFill>
        <p:spPr>
          <a:xfrm>
            <a:off x="315684" y="3440284"/>
            <a:ext cx="11528786" cy="2690050"/>
          </a:xfrm>
          <a:prstGeom prst="rect">
            <a:avLst/>
          </a:prstGeom>
          <a:noFill/>
          <a:ln>
            <a:noFill/>
          </a:ln>
        </p:spPr>
      </p:pic>
      <p:sp>
        <p:nvSpPr>
          <p:cNvPr id="327" name="Google Shape;327;p23"/>
          <p:cNvSpPr txBox="1"/>
          <p:nvPr/>
        </p:nvSpPr>
        <p:spPr>
          <a:xfrm>
            <a:off x="838198" y="2371344"/>
            <a:ext cx="10483757" cy="5232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Check current status here: http://www.ncagr.gov/avianflu/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2" name="Shape 332"/>
        <p:cNvGrpSpPr/>
        <p:nvPr/>
      </p:nvGrpSpPr>
      <p:grpSpPr>
        <a:xfrm>
          <a:off x="0" y="0"/>
          <a:ext cx="0" cy="0"/>
          <a:chOff x="0" y="0"/>
          <a:chExt cx="0" cy="0"/>
        </a:xfrm>
      </p:grpSpPr>
      <p:sp>
        <p:nvSpPr>
          <p:cNvPr id="333" name="Google Shape;333;p24"/>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Diseases</a:t>
            </a:r>
            <a:endParaRPr/>
          </a:p>
        </p:txBody>
      </p:sp>
      <p:pic>
        <p:nvPicPr>
          <p:cNvPr id="334" name="Google Shape;334;p24"/>
          <p:cNvPicPr preferRelativeResize="0"/>
          <p:nvPr>
            <p:ph idx="1" type="body"/>
          </p:nvPr>
        </p:nvPicPr>
        <p:blipFill rotWithShape="1">
          <a:blip r:embed="rId3">
            <a:alphaModFix/>
          </a:blip>
          <a:srcRect b="0" l="0" r="0" t="0"/>
          <a:stretch/>
        </p:blipFill>
        <p:spPr>
          <a:xfrm>
            <a:off x="2275081" y="1683384"/>
            <a:ext cx="7641838" cy="3149364"/>
          </a:xfrm>
          <a:prstGeom prst="rect">
            <a:avLst/>
          </a:prstGeom>
          <a:solidFill>
            <a:srgbClr val="FFFFFF"/>
          </a:solidFill>
          <a:ln>
            <a:noFill/>
          </a:ln>
        </p:spPr>
      </p:pic>
      <p:sp>
        <p:nvSpPr>
          <p:cNvPr id="335" name="Google Shape;335;p24"/>
          <p:cNvSpPr txBox="1"/>
          <p:nvPr/>
        </p:nvSpPr>
        <p:spPr>
          <a:xfrm>
            <a:off x="838200" y="4933713"/>
            <a:ext cx="10515600" cy="1752600"/>
          </a:xfrm>
          <a:prstGeom prst="rect">
            <a:avLst/>
          </a:prstGeom>
          <a:noFill/>
          <a:ln>
            <a:noFill/>
          </a:ln>
        </p:spPr>
        <p:txBody>
          <a:bodyPr anchorCtr="0" anchor="t" bIns="45700" lIns="91425" spcFirstLastPara="1" rIns="91425" wrap="square" tIns="45700">
            <a:noAutofit/>
          </a:bodyPr>
          <a:lstStyle/>
          <a:p>
            <a:pPr indent="-228600" lvl="0" marL="228600" marR="0" rtl="0" algn="ctr">
              <a:lnSpc>
                <a:spcPct val="9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Use the diagnostic lab services when unsure of cause or multiple birds are sick</a:t>
            </a:r>
            <a:endParaRPr b="0" i="0" sz="1400" u="none" cap="none" strike="noStrike">
              <a:solidFill>
                <a:srgbClr val="000000"/>
              </a:solidFill>
              <a:latin typeface="Arial"/>
              <a:ea typeface="Arial"/>
              <a:cs typeface="Arial"/>
              <a:sym typeface="Arial"/>
            </a:endParaRPr>
          </a:p>
          <a:p>
            <a:pPr indent="-228600" lvl="0" marL="228600" marR="0" rtl="0" algn="ctr">
              <a:lnSpc>
                <a:spcPct val="90000"/>
              </a:lnSpc>
              <a:spcBef>
                <a:spcPts val="100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A fresh mortality or bird must be used for necropsy</a:t>
            </a:r>
            <a:endParaRPr b="0" i="0" sz="1400" u="none" cap="none" strike="noStrike">
              <a:solidFill>
                <a:srgbClr val="000000"/>
              </a:solidFill>
              <a:latin typeface="Arial"/>
              <a:ea typeface="Arial"/>
              <a:cs typeface="Arial"/>
              <a:sym typeface="Arial"/>
            </a:endParaRPr>
          </a:p>
          <a:p>
            <a:pPr indent="-228600" lvl="0" marL="228600" marR="0" rtl="0" algn="ctr">
              <a:lnSpc>
                <a:spcPct val="90000"/>
              </a:lnSpc>
              <a:spcBef>
                <a:spcPts val="100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Web: http://www.ncagr.gov/vet/ncvdl/</a:t>
            </a:r>
            <a:endParaRPr b="0" i="0" sz="1400" u="none" cap="none" strike="noStrike">
              <a:solidFill>
                <a:srgbClr val="000000"/>
              </a:solidFill>
              <a:latin typeface="Arial"/>
              <a:ea typeface="Arial"/>
              <a:cs typeface="Arial"/>
              <a:sym typeface="Arial"/>
            </a:endParaRPr>
          </a:p>
          <a:p>
            <a:pPr indent="-228600" lvl="0" marL="228600" marR="0" rtl="0" algn="ctr">
              <a:lnSpc>
                <a:spcPct val="90000"/>
              </a:lnSpc>
              <a:spcBef>
                <a:spcPts val="100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Phone: (919) 733.3986</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0" name="Shape 340"/>
        <p:cNvGrpSpPr/>
        <p:nvPr/>
      </p:nvGrpSpPr>
      <p:grpSpPr>
        <a:xfrm>
          <a:off x="0" y="0"/>
          <a:ext cx="0" cy="0"/>
          <a:chOff x="0" y="0"/>
          <a:chExt cx="0" cy="0"/>
        </a:xfrm>
      </p:grpSpPr>
      <p:sp>
        <p:nvSpPr>
          <p:cNvPr id="341" name="Google Shape;341;p25"/>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Biosecurity </a:t>
            </a:r>
            <a:endParaRPr/>
          </a:p>
        </p:txBody>
      </p:sp>
      <p:sp>
        <p:nvSpPr>
          <p:cNvPr id="342" name="Google Shape;342;p25"/>
          <p:cNvSpPr txBox="1"/>
          <p:nvPr>
            <p:ph idx="1" type="body"/>
          </p:nvPr>
        </p:nvSpPr>
        <p:spPr>
          <a:xfrm>
            <a:off x="5753528" y="2042159"/>
            <a:ext cx="5600272"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r">
              <a:lnSpc>
                <a:spcPct val="90000"/>
              </a:lnSpc>
              <a:spcBef>
                <a:spcPts val="0"/>
              </a:spcBef>
              <a:spcAft>
                <a:spcPts val="0"/>
              </a:spcAft>
              <a:buClr>
                <a:schemeClr val="dk1"/>
              </a:buClr>
              <a:buSzPts val="2600"/>
              <a:buChar char="•"/>
            </a:pPr>
            <a:r>
              <a:rPr lang="en-US" sz="2600"/>
              <a:t>Always wash hands after poultry work</a:t>
            </a:r>
            <a:endParaRPr/>
          </a:p>
          <a:p>
            <a:pPr indent="-228600" lvl="0" marL="228600" rtl="0" algn="r">
              <a:lnSpc>
                <a:spcPct val="90000"/>
              </a:lnSpc>
              <a:spcBef>
                <a:spcPts val="1000"/>
              </a:spcBef>
              <a:spcAft>
                <a:spcPts val="0"/>
              </a:spcAft>
              <a:buClr>
                <a:schemeClr val="dk1"/>
              </a:buClr>
              <a:buSzPts val="2600"/>
              <a:buChar char="•"/>
            </a:pPr>
            <a:r>
              <a:rPr lang="en-US" sz="2600"/>
              <a:t>Shower &amp; change clothes before mingling with other poultry owners and before returning to your flock</a:t>
            </a:r>
            <a:endParaRPr/>
          </a:p>
          <a:p>
            <a:pPr indent="-228600" lvl="0" marL="228600" rtl="0" algn="r">
              <a:lnSpc>
                <a:spcPct val="90000"/>
              </a:lnSpc>
              <a:spcBef>
                <a:spcPts val="1000"/>
              </a:spcBef>
              <a:spcAft>
                <a:spcPts val="0"/>
              </a:spcAft>
              <a:buClr>
                <a:schemeClr val="dk1"/>
              </a:buClr>
              <a:buSzPts val="2600"/>
              <a:buChar char="•"/>
            </a:pPr>
            <a:r>
              <a:rPr lang="en-US" sz="2600"/>
              <a:t>Use boot covers &amp; coveralls or a dedicated set of clothes &amp; shoes</a:t>
            </a:r>
            <a:endParaRPr/>
          </a:p>
        </p:txBody>
      </p:sp>
      <p:pic>
        <p:nvPicPr>
          <p:cNvPr id="343" name="Google Shape;343;p25"/>
          <p:cNvPicPr preferRelativeResize="0"/>
          <p:nvPr/>
        </p:nvPicPr>
        <p:blipFill rotWithShape="1">
          <a:blip r:embed="rId3">
            <a:alphaModFix/>
          </a:blip>
          <a:srcRect b="0" l="0" r="0" t="0"/>
          <a:stretch/>
        </p:blipFill>
        <p:spPr>
          <a:xfrm>
            <a:off x="1127443" y="2204720"/>
            <a:ext cx="4191000" cy="33813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8" name="Shape 348"/>
        <p:cNvGrpSpPr/>
        <p:nvPr/>
      </p:nvGrpSpPr>
      <p:grpSpPr>
        <a:xfrm>
          <a:off x="0" y="0"/>
          <a:ext cx="0" cy="0"/>
          <a:chOff x="0" y="0"/>
          <a:chExt cx="0" cy="0"/>
        </a:xfrm>
      </p:grpSpPr>
      <p:sp>
        <p:nvSpPr>
          <p:cNvPr id="349" name="Google Shape;349;p26"/>
          <p:cNvSpPr txBox="1"/>
          <p:nvPr>
            <p:ph type="title"/>
          </p:nvPr>
        </p:nvSpPr>
        <p:spPr>
          <a:xfrm>
            <a:off x="838200" y="990599"/>
            <a:ext cx="10515600" cy="8350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4400"/>
              <a:buFont typeface="Calibri"/>
              <a:buNone/>
            </a:pPr>
            <a:r>
              <a:rPr lang="en-US"/>
              <a:t>Thank you! </a:t>
            </a:r>
            <a:endParaRPr/>
          </a:p>
        </p:txBody>
      </p:sp>
      <p:sp>
        <p:nvSpPr>
          <p:cNvPr id="350" name="Google Shape;350;p26"/>
          <p:cNvSpPr txBox="1"/>
          <p:nvPr>
            <p:ph idx="1" type="body"/>
          </p:nvPr>
        </p:nvSpPr>
        <p:spPr>
          <a:xfrm>
            <a:off x="838200" y="2042159"/>
            <a:ext cx="10515600" cy="4134803"/>
          </a:xfrm>
          <a:prstGeom prst="rect">
            <a:avLst/>
          </a:prstGeom>
          <a:solidFill>
            <a:srgbClr val="FFFFFF"/>
          </a:solid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Are there any questions? </a:t>
            </a:r>
            <a:endParaRPr/>
          </a:p>
          <a:p>
            <a:pPr indent="-50800" lvl="0" marL="22860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	MAJOR CONTRIBUTORS: </a:t>
            </a:r>
            <a:br>
              <a:rPr lang="en-US"/>
            </a:br>
            <a:br>
              <a:rPr lang="en-US"/>
            </a:br>
            <a:r>
              <a:rPr lang="en-US"/>
              <a:t>	Dr. Donna Carver for slides and pictures</a:t>
            </a:r>
            <a:br>
              <a:rPr lang="en-US"/>
            </a:br>
            <a:r>
              <a:rPr lang="en-US"/>
              <a:t>	Richard Goforth for slides and pictures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2">
      <a:dk1>
        <a:srgbClr val="684608"/>
      </a:dk1>
      <a:lt1>
        <a:srgbClr val="FCF8EE"/>
      </a:lt1>
      <a:dk2>
        <a:srgbClr val="AEABAB"/>
      </a:dk2>
      <a:lt2>
        <a:srgbClr val="FCF8EE"/>
      </a:lt2>
      <a:accent1>
        <a:srgbClr val="4472C4"/>
      </a:accent1>
      <a:accent2>
        <a:srgbClr val="ED7D31"/>
      </a:accent2>
      <a:accent3>
        <a:srgbClr val="A5A5A5"/>
      </a:accent3>
      <a:accent4>
        <a:srgbClr val="FFC000"/>
      </a:accent4>
      <a:accent5>
        <a:srgbClr val="7030A0"/>
      </a:accent5>
      <a:accent6>
        <a:srgbClr val="70AD47"/>
      </a:accent6>
      <a:hlink>
        <a:srgbClr val="618ACD"/>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