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6858000" cx="12192000"/>
  <p:notesSz cx="7010400" cy="92964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24" roundtripDataSignature="AMtx7midWC3njRnZuRWJ6ow1HYSG+vQh5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6DF290D5-869D-496C-9D58-D18BBC0CA065}">
  <a:tblStyle styleId="{6DF290D5-869D-496C-9D58-D18BBC0CA065}"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61DC295C-54F3-4A22-9298-1E7DB083E7F6}" styleName="Table_1">
    <a:wholeTbl>
      <a:tcTxStyle b="off" i="off">
        <a:font>
          <a:latin typeface="Calibri"/>
          <a:ea typeface="Calibri"/>
          <a:cs typeface="Calibri"/>
        </a:font>
        <a:schemeClr val="dk1"/>
      </a:tcTxStyle>
      <a:tcStyle>
        <a:tcBdr>
          <a:left>
            <a:ln cap="flat" cmpd="sng" w="12700">
              <a:solidFill>
                <a:schemeClr val="accent6"/>
              </a:solidFill>
              <a:prstDash val="solid"/>
              <a:round/>
              <a:headEnd len="sm" w="sm" type="none"/>
              <a:tailEnd len="sm" w="sm" type="none"/>
            </a:ln>
          </a:left>
          <a:right>
            <a:ln cap="flat" cmpd="sng" w="12700">
              <a:solidFill>
                <a:schemeClr val="accent6"/>
              </a:solidFill>
              <a:prstDash val="solid"/>
              <a:round/>
              <a:headEnd len="sm" w="sm" type="none"/>
              <a:tailEnd len="sm" w="sm" type="none"/>
            </a:ln>
          </a:right>
          <a:top>
            <a:ln cap="flat" cmpd="sng" w="12700">
              <a:solidFill>
                <a:schemeClr val="accent6"/>
              </a:solidFill>
              <a:prstDash val="solid"/>
              <a:round/>
              <a:headEnd len="sm" w="sm" type="none"/>
              <a:tailEnd len="sm" w="sm" type="none"/>
            </a:ln>
          </a:top>
          <a:bottom>
            <a:ln cap="flat" cmpd="sng" w="12700">
              <a:solidFill>
                <a:schemeClr val="accent6"/>
              </a:solidFill>
              <a:prstDash val="solid"/>
              <a:round/>
              <a:headEnd len="sm" w="sm" type="none"/>
              <a:tailEnd len="sm" w="sm" type="none"/>
            </a:ln>
          </a:bottom>
          <a:insideH>
            <a:ln cap="flat" cmpd="sng" w="12700">
              <a:solidFill>
                <a:schemeClr val="accent6"/>
              </a:solidFill>
              <a:prstDash val="solid"/>
              <a:round/>
              <a:headEnd len="sm" w="sm" type="none"/>
              <a:tailEnd len="sm" w="sm" type="none"/>
            </a:ln>
          </a:insideH>
          <a:insideV>
            <a:ln cap="flat" cmpd="sng" w="12700">
              <a:solidFill>
                <a:schemeClr val="accent6"/>
              </a:solidFill>
              <a:prstDash val="solid"/>
              <a:round/>
              <a:headEnd len="sm" w="sm" type="none"/>
              <a:tailEnd len="sm" w="sm" type="none"/>
            </a:ln>
          </a:insideV>
        </a:tcBdr>
        <a:fill>
          <a:solidFill>
            <a:srgbClr val="FFFFFF">
              <a:alpha val="0"/>
            </a:srgbClr>
          </a:solidFill>
        </a:fill>
      </a:tcStyle>
    </a:wholeTbl>
    <a:band1H>
      <a:tcTxStyle/>
      <a:tcStyle>
        <a:fill>
          <a:solidFill>
            <a:schemeClr val="accent6">
              <a:alpha val="20000"/>
            </a:schemeClr>
          </a:solidFill>
        </a:fill>
      </a:tcStyle>
    </a:band1H>
    <a:band2H>
      <a:tcTxStyle/>
    </a:band2H>
    <a:band1V>
      <a:tcTxStyle/>
      <a:tcStyle>
        <a:fill>
          <a:solidFill>
            <a:schemeClr val="accent6">
              <a:alpha val="20000"/>
            </a:schemeClr>
          </a:solidFill>
        </a:fill>
      </a:tcStyle>
    </a:band1V>
    <a:band2V>
      <a:tcTxStyle/>
    </a:band2V>
    <a:lastCol>
      <a:tcTxStyle b="on" i="off"/>
    </a:lastCol>
    <a:firstCol>
      <a:tcTxStyle b="on" i="off"/>
    </a:firstCol>
    <a:lastRow>
      <a:tcTxStyle b="on" i="off"/>
      <a:tcStyle>
        <a:tcBdr>
          <a:top>
            <a:ln cap="flat" cmpd="sng" w="50800">
              <a:solidFill>
                <a:schemeClr val="accent6"/>
              </a:solidFill>
              <a:prstDash val="solid"/>
              <a:round/>
              <a:headEnd len="sm" w="sm" type="none"/>
              <a:tailEnd len="sm" w="sm" type="none"/>
            </a:ln>
          </a:top>
        </a:tcBdr>
        <a:fill>
          <a:solidFill>
            <a:srgbClr val="FFFFFF">
              <a:alpha val="0"/>
            </a:srgbClr>
          </a:solidFill>
        </a:fill>
      </a:tcStyle>
    </a:lastRow>
    <a:seCell>
      <a:tcTxStyle/>
    </a:seCell>
    <a:swCell>
      <a:tcTxStyle/>
    </a:swCell>
    <a:firstRow>
      <a:tcTxStyle b="on" i="off"/>
      <a:tcStyle>
        <a:tcBdr>
          <a:bottom>
            <a:ln cap="flat" cmpd="sng" w="25400">
              <a:solidFill>
                <a:schemeClr val="accent6"/>
              </a:solidFill>
              <a:prstDash val="solid"/>
              <a:round/>
              <a:headEnd len="sm" w="sm" type="none"/>
              <a:tailEnd len="sm" w="sm" type="none"/>
            </a:ln>
          </a:bottom>
        </a:tcBdr>
        <a:fill>
          <a:solidFill>
            <a:srgbClr val="FFFFFF">
              <a:alpha val="0"/>
            </a:srgbClr>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slide" Target="slides/slide17.xml"/><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24" Type="http://customschemas.google.com/relationships/presentationmetadata" Target="metadata"/><Relationship Id="rId12" Type="http://schemas.openxmlformats.org/officeDocument/2006/relationships/slide" Target="slides/slide7.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37840" cy="466434"/>
          </a:xfrm>
          <a:prstGeom prst="rect">
            <a:avLst/>
          </a:prstGeom>
          <a:noFill/>
          <a:ln>
            <a:noFill/>
          </a:ln>
        </p:spPr>
        <p:txBody>
          <a:bodyPr anchorCtr="0" anchor="t" bIns="46575" lIns="93175" spcFirstLastPara="1" rIns="93175" wrap="square" tIns="46575">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970938" y="0"/>
            <a:ext cx="3037840" cy="466434"/>
          </a:xfrm>
          <a:prstGeom prst="rect">
            <a:avLst/>
          </a:prstGeom>
          <a:noFill/>
          <a:ln>
            <a:noFill/>
          </a:ln>
        </p:spPr>
        <p:txBody>
          <a:bodyPr anchorCtr="0" anchor="t" bIns="46575" lIns="93175" spcFirstLastPara="1" rIns="93175" wrap="square" tIns="46575">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829967"/>
            <a:ext cx="3037840" cy="466433"/>
          </a:xfrm>
          <a:prstGeom prst="rect">
            <a:avLst/>
          </a:prstGeom>
          <a:noFill/>
          <a:ln>
            <a:noFill/>
          </a:ln>
        </p:spPr>
        <p:txBody>
          <a:bodyPr anchorCtr="0" anchor="b" bIns="46575" lIns="93175" spcFirstLastPara="1" rIns="93175" wrap="square" tIns="46575">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2" name="Shape 142"/>
        <p:cNvGrpSpPr/>
        <p:nvPr/>
      </p:nvGrpSpPr>
      <p:grpSpPr>
        <a:xfrm>
          <a:off x="0" y="0"/>
          <a:ext cx="0" cy="0"/>
          <a:chOff x="0" y="0"/>
          <a:chExt cx="0" cy="0"/>
        </a:xfrm>
      </p:grpSpPr>
      <p:sp>
        <p:nvSpPr>
          <p:cNvPr id="143" name="Google Shape;143;p1: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44" name="Google Shape;144;p1: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1" name="Shape 151"/>
        <p:cNvGrpSpPr/>
        <p:nvPr/>
      </p:nvGrpSpPr>
      <p:grpSpPr>
        <a:xfrm>
          <a:off x="0" y="0"/>
          <a:ext cx="0" cy="0"/>
          <a:chOff x="0" y="0"/>
          <a:chExt cx="0" cy="0"/>
        </a:xfrm>
      </p:grpSpPr>
      <p:sp>
        <p:nvSpPr>
          <p:cNvPr id="152" name="Google Shape;152;p2: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3" name="Google Shape;153;p2: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rmAutofit/>
          </a:bodyPr>
          <a:lstStyle/>
          <a:p>
            <a:pPr indent="0" lvl="0" marL="0" rtl="0" algn="l">
              <a:spcBef>
                <a:spcPts val="0"/>
              </a:spcBef>
              <a:spcAft>
                <a:spcPts val="0"/>
              </a:spcAft>
              <a:buNone/>
            </a:pPr>
            <a:r>
              <a:rPr lang="en-US"/>
              <a:t>Stress is a condition which occurs in all pigs when confronted with adverse management and environments. Better management practices= less stress</a:t>
            </a:r>
            <a:endParaRPr/>
          </a:p>
          <a:p>
            <a:pPr indent="0" lvl="0" marL="0" rtl="0" algn="l">
              <a:spcBef>
                <a:spcPts val="0"/>
              </a:spcBef>
              <a:spcAft>
                <a:spcPts val="0"/>
              </a:spcAft>
              <a:buClr>
                <a:schemeClr val="dk1"/>
              </a:buClr>
              <a:buSzPts val="1200"/>
              <a:buFont typeface="Arial"/>
              <a:buNone/>
            </a:pPr>
            <a:r>
              <a:t/>
            </a:r>
            <a:endParaRPr b="0"/>
          </a:p>
          <a:p>
            <a:pPr indent="0" lvl="0" marL="0" marR="0" rtl="0" algn="l">
              <a:lnSpc>
                <a:spcPct val="100000"/>
              </a:lnSpc>
              <a:spcBef>
                <a:spcPts val="0"/>
              </a:spcBef>
              <a:spcAft>
                <a:spcPts val="0"/>
              </a:spcAft>
              <a:buClr>
                <a:srgbClr val="000000"/>
              </a:buClr>
              <a:buSzPts val="1200"/>
              <a:buFont typeface="Calibri"/>
              <a:buNone/>
            </a:pPr>
            <a:r>
              <a:rPr b="0" lang="en-US" sz="1200">
                <a:solidFill>
                  <a:srgbClr val="000000"/>
                </a:solidFill>
              </a:rPr>
              <a:t>Low levels of selenium or vitamin E may increase the susceptibility to stress. High levels of vitamin A.- Important to have balanced rations</a:t>
            </a:r>
            <a:endParaRPr b="0" sz="1200">
              <a:solidFill>
                <a:srgbClr val="000000"/>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US"/>
              <a:t>Stress effects</a:t>
            </a:r>
            <a:endParaRPr/>
          </a:p>
          <a:p>
            <a:pPr indent="-171450" lvl="0" marL="171450" rtl="0" algn="l">
              <a:spcBef>
                <a:spcPts val="0"/>
              </a:spcBef>
              <a:spcAft>
                <a:spcPts val="0"/>
              </a:spcAft>
              <a:buClr>
                <a:schemeClr val="dk1"/>
              </a:buClr>
              <a:buSzPts val="1200"/>
              <a:buFont typeface="Arial"/>
              <a:buChar char="•"/>
            </a:pPr>
            <a:r>
              <a:rPr lang="en-US"/>
              <a:t>Depresses immunity &amp; makes them more susceptible to disease</a:t>
            </a:r>
            <a:endParaRPr/>
          </a:p>
          <a:p>
            <a:pPr indent="-171450" lvl="0" marL="171450" rtl="0" algn="l">
              <a:spcBef>
                <a:spcPts val="0"/>
              </a:spcBef>
              <a:spcAft>
                <a:spcPts val="0"/>
              </a:spcAft>
              <a:buClr>
                <a:schemeClr val="dk1"/>
              </a:buClr>
              <a:buSzPts val="1200"/>
              <a:buFont typeface="Arial"/>
              <a:buChar char="•"/>
            </a:pPr>
            <a:r>
              <a:rPr lang="en-US"/>
              <a:t>Decreases feed and water intake which decreases growth rate and feed efficiency </a:t>
            </a:r>
            <a:endParaRPr/>
          </a:p>
          <a:p>
            <a:pPr indent="-171450" lvl="0" marL="171450" rtl="0" algn="l">
              <a:spcBef>
                <a:spcPts val="0"/>
              </a:spcBef>
              <a:spcAft>
                <a:spcPts val="0"/>
              </a:spcAft>
              <a:buClr>
                <a:schemeClr val="dk1"/>
              </a:buClr>
              <a:buSzPts val="1200"/>
              <a:buFont typeface="Arial"/>
              <a:buChar char="•"/>
            </a:pPr>
            <a:r>
              <a:rPr lang="en-US"/>
              <a:t>Decreases the pigs ability to cope with environmental changes-  stressed pigs are more affected by weather</a:t>
            </a:r>
            <a:endParaRPr/>
          </a:p>
          <a:p>
            <a:pPr indent="-95250" lvl="0" marL="171450" rtl="0" algn="l">
              <a:spcBef>
                <a:spcPts val="0"/>
              </a:spcBef>
              <a:spcAft>
                <a:spcPts val="0"/>
              </a:spcAft>
              <a:buClr>
                <a:schemeClr val="dk1"/>
              </a:buClr>
              <a:buSzPts val="1200"/>
              <a:buFont typeface="Arial"/>
              <a:buNone/>
            </a:pPr>
            <a:r>
              <a:t/>
            </a:r>
            <a:endParaRPr b="1"/>
          </a:p>
          <a:p>
            <a:pPr indent="0" lvl="0" marL="0" rtl="0" algn="l">
              <a:spcBef>
                <a:spcPts val="0"/>
              </a:spcBef>
              <a:spcAft>
                <a:spcPts val="0"/>
              </a:spcAft>
              <a:buClr>
                <a:schemeClr val="dk1"/>
              </a:buClr>
              <a:buSzPts val="1200"/>
              <a:buFont typeface="Arial"/>
              <a:buNone/>
            </a:pPr>
            <a:r>
              <a:rPr b="1" lang="en-US"/>
              <a:t>Bottom-line -stress costs money by decreasing performance.  Happy pigs= more profitable pigs!</a:t>
            </a:r>
            <a:endParaRPr/>
          </a:p>
          <a:p>
            <a:pPr indent="0" lvl="0" marL="0" marR="0" rtl="0" algn="l">
              <a:lnSpc>
                <a:spcPct val="100000"/>
              </a:lnSpc>
              <a:spcBef>
                <a:spcPts val="0"/>
              </a:spcBef>
              <a:spcAft>
                <a:spcPts val="0"/>
              </a:spcAft>
              <a:buClr>
                <a:schemeClr val="dk1"/>
              </a:buClr>
              <a:buSzPts val="1200"/>
              <a:buFont typeface="Calibri"/>
              <a:buNone/>
            </a:pPr>
            <a:r>
              <a:t/>
            </a:r>
            <a:endParaRPr b="1" sz="1200">
              <a:solidFill>
                <a:srgbClr val="000000"/>
              </a:solidFill>
            </a:endParaRPr>
          </a:p>
          <a:p>
            <a:pPr indent="0" lvl="0" marL="0" rtl="0" algn="l">
              <a:spcBef>
                <a:spcPts val="0"/>
              </a:spcBef>
              <a:spcAft>
                <a:spcPts val="0"/>
              </a:spcAft>
              <a:buNone/>
            </a:pPr>
            <a:r>
              <a:t/>
            </a:r>
            <a:endParaRPr/>
          </a:p>
        </p:txBody>
      </p:sp>
      <p:sp>
        <p:nvSpPr>
          <p:cNvPr id="154" name="Google Shape;154;p2: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9" name="Shape 159"/>
        <p:cNvGrpSpPr/>
        <p:nvPr/>
      </p:nvGrpSpPr>
      <p:grpSpPr>
        <a:xfrm>
          <a:off x="0" y="0"/>
          <a:ext cx="0" cy="0"/>
          <a:chOff x="0" y="0"/>
          <a:chExt cx="0" cy="0"/>
        </a:xfrm>
      </p:grpSpPr>
      <p:sp>
        <p:nvSpPr>
          <p:cNvPr id="160" name="Google Shape;160;p3: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1" name="Google Shape;161;p3: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marR="0" rtl="0" algn="l">
              <a:lnSpc>
                <a:spcPct val="100000"/>
              </a:lnSpc>
              <a:spcBef>
                <a:spcPts val="0"/>
              </a:spcBef>
              <a:spcAft>
                <a:spcPts val="0"/>
              </a:spcAft>
              <a:buClr>
                <a:schemeClr val="dk1"/>
              </a:buClr>
              <a:buSzPts val="1200"/>
              <a:buFont typeface="Calibri"/>
              <a:buNone/>
            </a:pPr>
            <a:r>
              <a:rPr b="1" lang="en-US"/>
              <a:t>Use good biosecurity measures to prevent disease</a:t>
            </a:r>
            <a:endParaRPr/>
          </a:p>
          <a:p>
            <a:pPr indent="0" lvl="0" marL="0" rtl="0" algn="l">
              <a:spcBef>
                <a:spcPts val="0"/>
              </a:spcBef>
              <a:spcAft>
                <a:spcPts val="0"/>
              </a:spcAft>
              <a:buNone/>
            </a:pPr>
            <a:r>
              <a:rPr b="1" lang="en-US"/>
              <a:t>Look for signs of sickness.  </a:t>
            </a:r>
            <a:endParaRPr/>
          </a:p>
          <a:p>
            <a:pPr indent="0" lvl="0" marL="0" rtl="0" algn="l">
              <a:spcBef>
                <a:spcPts val="0"/>
              </a:spcBef>
              <a:spcAft>
                <a:spcPts val="0"/>
              </a:spcAft>
              <a:buNone/>
            </a:pPr>
            <a:r>
              <a:rPr b="1" lang="en-US"/>
              <a:t>Monitor regularly.  </a:t>
            </a:r>
            <a:endParaRPr/>
          </a:p>
          <a:p>
            <a:pPr indent="0" lvl="0" marL="0" rtl="0" algn="l">
              <a:spcBef>
                <a:spcPts val="0"/>
              </a:spcBef>
              <a:spcAft>
                <a:spcPts val="0"/>
              </a:spcAft>
              <a:buNone/>
            </a:pPr>
            <a:r>
              <a:rPr b="1" lang="en-US"/>
              <a:t>Observe animals more often during times of stress to identify issues early</a:t>
            </a:r>
            <a:endParaRPr/>
          </a:p>
        </p:txBody>
      </p:sp>
      <p:sp>
        <p:nvSpPr>
          <p:cNvPr id="162" name="Google Shape;162;p3: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7" name="Shape 167"/>
        <p:cNvGrpSpPr/>
        <p:nvPr/>
      </p:nvGrpSpPr>
      <p:grpSpPr>
        <a:xfrm>
          <a:off x="0" y="0"/>
          <a:ext cx="0" cy="0"/>
          <a:chOff x="0" y="0"/>
          <a:chExt cx="0" cy="0"/>
        </a:xfrm>
      </p:grpSpPr>
      <p:sp>
        <p:nvSpPr>
          <p:cNvPr id="168" name="Google Shape;168;p4: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9" name="Google Shape;169;p4: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lang="en-US">
                <a:latin typeface="Gill Sans"/>
                <a:ea typeface="Gill Sans"/>
                <a:cs typeface="Gill Sans"/>
                <a:sym typeface="Gill Sans"/>
              </a:rPr>
              <a:t>Swine are generally hardy animals, but they are susceptible to a variety of diseases. </a:t>
            </a:r>
            <a:endParaRPr/>
          </a:p>
          <a:p>
            <a:pPr indent="0" lvl="0" marL="0" rtl="0" algn="l">
              <a:spcBef>
                <a:spcPts val="0"/>
              </a:spcBef>
              <a:spcAft>
                <a:spcPts val="0"/>
              </a:spcAft>
              <a:buNone/>
            </a:pPr>
            <a:r>
              <a:t/>
            </a:r>
            <a:endParaRPr>
              <a:latin typeface="Gill Sans"/>
              <a:ea typeface="Gill Sans"/>
              <a:cs typeface="Gill Sans"/>
              <a:sym typeface="Gill Sans"/>
            </a:endParaRPr>
          </a:p>
          <a:p>
            <a:pPr indent="0" lvl="0" marL="0" rtl="0" algn="l">
              <a:spcBef>
                <a:spcPts val="0"/>
              </a:spcBef>
              <a:spcAft>
                <a:spcPts val="0"/>
              </a:spcAft>
              <a:buNone/>
            </a:pPr>
            <a:r>
              <a:rPr b="1" i="0" lang="en-US" sz="1200" u="none" strike="noStrike">
                <a:solidFill>
                  <a:schemeClr val="dk1"/>
                </a:solidFill>
                <a:latin typeface="Calibri"/>
                <a:ea typeface="Calibri"/>
                <a:cs typeface="Calibri"/>
                <a:sym typeface="Calibri"/>
              </a:rPr>
              <a:t>A normal pig</a:t>
            </a:r>
            <a:endParaRPr/>
          </a:p>
          <a:p>
            <a:pPr indent="-171450" lvl="0" marL="171450" rtl="0" algn="l">
              <a:spcBef>
                <a:spcPts val="0"/>
              </a:spcBef>
              <a:spcAft>
                <a:spcPts val="0"/>
              </a:spcAft>
              <a:buClr>
                <a:schemeClr val="dk1"/>
              </a:buClr>
              <a:buSzPts val="1200"/>
              <a:buFont typeface="Arial"/>
              <a:buChar char="•"/>
            </a:pPr>
            <a:r>
              <a:rPr b="0" i="0" lang="en-US" sz="1200" u="none" strike="noStrike">
                <a:solidFill>
                  <a:schemeClr val="dk1"/>
                </a:solidFill>
                <a:latin typeface="Calibri"/>
                <a:ea typeface="Calibri"/>
                <a:cs typeface="Calibri"/>
                <a:sym typeface="Calibri"/>
              </a:rPr>
              <a:t>Alert, active, curious, vocal</a:t>
            </a:r>
            <a:endParaRPr/>
          </a:p>
          <a:p>
            <a:pPr indent="-171450" lvl="0" marL="171450" rtl="0" algn="l">
              <a:spcBef>
                <a:spcPts val="0"/>
              </a:spcBef>
              <a:spcAft>
                <a:spcPts val="0"/>
              </a:spcAft>
              <a:buClr>
                <a:schemeClr val="dk1"/>
              </a:buClr>
              <a:buSzPts val="1200"/>
              <a:buFont typeface="Arial"/>
              <a:buChar char="•"/>
            </a:pPr>
            <a:r>
              <a:rPr b="0" i="0" lang="en-US" sz="1200" u="none" strike="noStrike">
                <a:solidFill>
                  <a:schemeClr val="dk1"/>
                </a:solidFill>
                <a:latin typeface="Calibri"/>
                <a:ea typeface="Calibri"/>
                <a:cs typeface="Calibri"/>
                <a:sym typeface="Calibri"/>
              </a:rPr>
              <a:t>Good appetite, has fine hair, clean skin of good colour with a “bloom”, </a:t>
            </a:r>
            <a:endParaRPr/>
          </a:p>
          <a:p>
            <a:pPr indent="-171450" lvl="0" marL="171450" rtl="0" algn="l">
              <a:spcBef>
                <a:spcPts val="0"/>
              </a:spcBef>
              <a:spcAft>
                <a:spcPts val="0"/>
              </a:spcAft>
              <a:buClr>
                <a:schemeClr val="dk1"/>
              </a:buClr>
              <a:buSzPts val="1200"/>
              <a:buFont typeface="Arial"/>
              <a:buChar char="•"/>
            </a:pPr>
            <a:r>
              <a:rPr b="0" i="0" lang="en-US" sz="1200" u="none" strike="noStrike">
                <a:solidFill>
                  <a:schemeClr val="dk1"/>
                </a:solidFill>
                <a:latin typeface="Calibri"/>
                <a:ea typeface="Calibri"/>
                <a:cs typeface="Calibri"/>
                <a:sym typeface="Calibri"/>
              </a:rPr>
              <a:t>Clear bright eyes, moist nose, curly tail, and warm ears</a:t>
            </a:r>
            <a:endParaRPr/>
          </a:p>
          <a:p>
            <a:pPr indent="0" lvl="0" marL="0" rtl="0" algn="l">
              <a:spcBef>
                <a:spcPts val="0"/>
              </a:spcBef>
              <a:spcAft>
                <a:spcPts val="0"/>
              </a:spcAft>
              <a:buClr>
                <a:schemeClr val="dk1"/>
              </a:buClr>
              <a:buSzPts val="1200"/>
              <a:buFont typeface="Arial"/>
              <a:buNone/>
            </a:pPr>
            <a:r>
              <a:rPr b="0" i="0" lang="en-US" sz="1200" u="none" strike="noStrike">
                <a:solidFill>
                  <a:schemeClr val="dk1"/>
                </a:solidFill>
                <a:latin typeface="Calibri"/>
                <a:ea typeface="Calibri"/>
                <a:cs typeface="Calibri"/>
                <a:sym typeface="Calibri"/>
              </a:rPr>
              <a:t> </a:t>
            </a:r>
            <a:endParaRPr/>
          </a:p>
          <a:p>
            <a:pPr indent="0" lvl="0" marL="0" rtl="0" algn="l">
              <a:spcBef>
                <a:spcPts val="0"/>
              </a:spcBef>
              <a:spcAft>
                <a:spcPts val="0"/>
              </a:spcAft>
              <a:buNone/>
            </a:pPr>
            <a:r>
              <a:rPr b="1" i="0" lang="en-US" sz="1200" u="none" strike="noStrike">
                <a:solidFill>
                  <a:schemeClr val="dk1"/>
                </a:solidFill>
                <a:latin typeface="Calibri"/>
                <a:ea typeface="Calibri"/>
                <a:cs typeface="Calibri"/>
                <a:sym typeface="Calibri"/>
              </a:rPr>
              <a:t>An unhealthy pig</a:t>
            </a:r>
            <a:r>
              <a:rPr b="0" i="0" lang="en-US" sz="1200" u="none" strike="noStrike">
                <a:solidFill>
                  <a:schemeClr val="dk1"/>
                </a:solidFill>
                <a:latin typeface="Calibri"/>
                <a:ea typeface="Calibri"/>
                <a:cs typeface="Calibri"/>
                <a:sym typeface="Calibri"/>
              </a:rPr>
              <a:t> </a:t>
            </a:r>
            <a:endParaRPr/>
          </a:p>
          <a:p>
            <a:pPr indent="-171450" lvl="0" marL="171450" rtl="0" algn="l">
              <a:spcBef>
                <a:spcPts val="0"/>
              </a:spcBef>
              <a:spcAft>
                <a:spcPts val="0"/>
              </a:spcAft>
              <a:buClr>
                <a:schemeClr val="dk1"/>
              </a:buClr>
              <a:buSzPts val="1200"/>
              <a:buFont typeface="Arial"/>
              <a:buChar char="•"/>
            </a:pPr>
            <a:r>
              <a:rPr b="0" i="0" lang="en-US" sz="1200" u="none" strike="noStrike">
                <a:solidFill>
                  <a:schemeClr val="dk1"/>
                </a:solidFill>
                <a:latin typeface="Calibri"/>
                <a:ea typeface="Calibri"/>
                <a:cs typeface="Calibri"/>
                <a:sym typeface="Calibri"/>
              </a:rPr>
              <a:t>Poor appetite or off feed, </a:t>
            </a:r>
            <a:endParaRPr/>
          </a:p>
          <a:p>
            <a:pPr indent="-171450" lvl="0" marL="171450" rtl="0" algn="l">
              <a:spcBef>
                <a:spcPts val="0"/>
              </a:spcBef>
              <a:spcAft>
                <a:spcPts val="0"/>
              </a:spcAft>
              <a:buClr>
                <a:schemeClr val="dk1"/>
              </a:buClr>
              <a:buSzPts val="1200"/>
              <a:buFont typeface="Arial"/>
              <a:buChar char="•"/>
            </a:pPr>
            <a:r>
              <a:rPr b="0" i="0" lang="en-US" sz="1200" u="none" strike="noStrike">
                <a:solidFill>
                  <a:schemeClr val="dk1"/>
                </a:solidFill>
                <a:latin typeface="Calibri"/>
                <a:ea typeface="Calibri"/>
                <a:cs typeface="Calibri"/>
                <a:sym typeface="Calibri"/>
              </a:rPr>
              <a:t>Lethargic</a:t>
            </a:r>
            <a:endParaRPr/>
          </a:p>
          <a:p>
            <a:pPr indent="-171450" lvl="0" marL="171450" rtl="0" algn="l">
              <a:spcBef>
                <a:spcPts val="0"/>
              </a:spcBef>
              <a:spcAft>
                <a:spcPts val="0"/>
              </a:spcAft>
              <a:buClr>
                <a:schemeClr val="dk1"/>
              </a:buClr>
              <a:buSzPts val="1200"/>
              <a:buFont typeface="Arial"/>
              <a:buChar char="•"/>
            </a:pPr>
            <a:r>
              <a:rPr b="0" i="0" lang="en-US" sz="1200" u="none" strike="noStrike">
                <a:solidFill>
                  <a:schemeClr val="dk1"/>
                </a:solidFill>
                <a:latin typeface="Calibri"/>
                <a:ea typeface="Calibri"/>
                <a:cs typeface="Calibri"/>
                <a:sym typeface="Calibri"/>
              </a:rPr>
              <a:t>Dull eyes, dry nose, cold ears and the tail is straight. </a:t>
            </a:r>
            <a:endParaRPr/>
          </a:p>
          <a:p>
            <a:pPr indent="-171450" lvl="0" marL="171450" rtl="0" algn="l">
              <a:spcBef>
                <a:spcPts val="0"/>
              </a:spcBef>
              <a:spcAft>
                <a:spcPts val="0"/>
              </a:spcAft>
              <a:buClr>
                <a:schemeClr val="dk1"/>
              </a:buClr>
              <a:buSzPts val="1200"/>
              <a:buFont typeface="Arial"/>
              <a:buChar char="•"/>
            </a:pPr>
            <a:r>
              <a:rPr b="0" i="0" lang="en-US" sz="1200" u="none" strike="noStrike">
                <a:solidFill>
                  <a:schemeClr val="dk1"/>
                </a:solidFill>
                <a:latin typeface="Calibri"/>
                <a:ea typeface="Calibri"/>
                <a:cs typeface="Calibri"/>
                <a:sym typeface="Calibri"/>
              </a:rPr>
              <a:t>Sunken flanks, protruding backbone, diarrhea/constipation </a:t>
            </a:r>
            <a:endParaRPr/>
          </a:p>
          <a:p>
            <a:pPr indent="-171450" lvl="0" marL="171450" rtl="0" algn="l">
              <a:spcBef>
                <a:spcPts val="0"/>
              </a:spcBef>
              <a:spcAft>
                <a:spcPts val="0"/>
              </a:spcAft>
              <a:buClr>
                <a:schemeClr val="dk1"/>
              </a:buClr>
              <a:buSzPts val="1200"/>
              <a:buFont typeface="Arial"/>
              <a:buChar char="•"/>
            </a:pPr>
            <a:r>
              <a:rPr b="0" i="0" lang="en-US" sz="1200" u="none" strike="noStrike">
                <a:solidFill>
                  <a:schemeClr val="dk1"/>
                </a:solidFill>
                <a:latin typeface="Calibri"/>
                <a:ea typeface="Calibri"/>
                <a:cs typeface="Calibri"/>
                <a:sym typeface="Calibri"/>
              </a:rPr>
              <a:t>Erratic breathing, shivering, rapid weight loss, coughing, swollen joints, and discharges</a:t>
            </a:r>
            <a:endParaRPr/>
          </a:p>
          <a:p>
            <a:pPr indent="-171450" lvl="0" marL="171450" rtl="0" algn="l">
              <a:spcBef>
                <a:spcPts val="0"/>
              </a:spcBef>
              <a:spcAft>
                <a:spcPts val="0"/>
              </a:spcAft>
              <a:buClr>
                <a:schemeClr val="dk1"/>
              </a:buClr>
              <a:buSzPts val="1200"/>
              <a:buFont typeface="Arial"/>
              <a:buChar char="•"/>
            </a:pPr>
            <a:r>
              <a:rPr b="0" i="0" lang="en-US" sz="1200" u="none" strike="noStrike">
                <a:solidFill>
                  <a:schemeClr val="dk1"/>
                </a:solidFill>
                <a:latin typeface="Calibri"/>
                <a:ea typeface="Calibri"/>
                <a:cs typeface="Calibri"/>
                <a:sym typeface="Calibri"/>
              </a:rPr>
              <a:t>May separate itself from the group. </a:t>
            </a:r>
            <a:endParaRPr>
              <a:latin typeface="Gill Sans"/>
              <a:ea typeface="Gill Sans"/>
              <a:cs typeface="Gill Sans"/>
              <a:sym typeface="Gill Sans"/>
            </a:endParaRPr>
          </a:p>
          <a:p>
            <a:pPr indent="0" lvl="0" marL="0" rtl="0" algn="l">
              <a:spcBef>
                <a:spcPts val="0"/>
              </a:spcBef>
              <a:spcAft>
                <a:spcPts val="0"/>
              </a:spcAft>
              <a:buNone/>
            </a:pPr>
            <a:r>
              <a:rPr lang="en-US">
                <a:latin typeface="Gill Sans"/>
                <a:ea typeface="Gill Sans"/>
                <a:cs typeface="Gill Sans"/>
                <a:sym typeface="Gill Sans"/>
              </a:rPr>
              <a:t>The major swine diseases are erysipelas, leptospirosis, pneumonia, porcine reproductive and respiratory syndrome (PRRS), pseudorabies, rhinitis, and transmissible gastroenteritis (TGE).</a:t>
            </a:r>
            <a:endParaRPr/>
          </a:p>
          <a:p>
            <a:pPr indent="0" lvl="0" marL="0" rtl="0" algn="l">
              <a:spcBef>
                <a:spcPts val="0"/>
              </a:spcBef>
              <a:spcAft>
                <a:spcPts val="0"/>
              </a:spcAft>
              <a:buNone/>
            </a:pPr>
            <a:r>
              <a:t/>
            </a:r>
            <a:endParaRPr b="1"/>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70" name="Google Shape;170;p4: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7" name="Shape 177"/>
        <p:cNvGrpSpPr/>
        <p:nvPr/>
      </p:nvGrpSpPr>
      <p:grpSpPr>
        <a:xfrm>
          <a:off x="0" y="0"/>
          <a:ext cx="0" cy="0"/>
          <a:chOff x="0" y="0"/>
          <a:chExt cx="0" cy="0"/>
        </a:xfrm>
      </p:grpSpPr>
      <p:sp>
        <p:nvSpPr>
          <p:cNvPr id="178" name="Google Shape;178;p5: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9" name="Google Shape;179;p5: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lang="en-US"/>
              <a:t>Pigs kept outdoors tend to have a relatively good health due to low stocking density.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Transmission of diseases  is primarily by direct contact, ingestion, indirect contact with insect vectors and contaminated inanimate objects, or inhalation of aerosolized materials</a:t>
            </a:r>
            <a:endParaRPr/>
          </a:p>
          <a:p>
            <a:pPr indent="0" lvl="0" marL="0" rtl="0" algn="l">
              <a:spcBef>
                <a:spcPts val="0"/>
              </a:spcBef>
              <a:spcAft>
                <a:spcPts val="0"/>
              </a:spcAft>
              <a:buNone/>
            </a:pPr>
            <a:r>
              <a:t/>
            </a:r>
            <a:endParaRPr b="0" i="0" sz="1200" u="none" strike="noStrike">
              <a:solidFill>
                <a:schemeClr val="dk1"/>
              </a:solidFill>
              <a:latin typeface="Calibri"/>
              <a:ea typeface="Calibri"/>
              <a:cs typeface="Calibri"/>
              <a:sym typeface="Calibri"/>
            </a:endParaRPr>
          </a:p>
          <a:p>
            <a:pPr indent="0" lvl="0" marL="0" rtl="0" algn="l">
              <a:spcBef>
                <a:spcPts val="0"/>
              </a:spcBef>
              <a:spcAft>
                <a:spcPts val="0"/>
              </a:spcAft>
              <a:buNone/>
            </a:pPr>
            <a:r>
              <a:rPr b="0" i="0" lang="en-US" sz="1200" u="none" strike="noStrike">
                <a:solidFill>
                  <a:schemeClr val="dk1"/>
                </a:solidFill>
                <a:latin typeface="Calibri"/>
                <a:ea typeface="Calibri"/>
                <a:cs typeface="Calibri"/>
                <a:sym typeface="Calibri"/>
              </a:rPr>
              <a:t> </a:t>
            </a:r>
            <a:endParaRPr/>
          </a:p>
          <a:p>
            <a:pPr indent="0" lvl="0" marL="0" rtl="0" algn="l">
              <a:spcBef>
                <a:spcPts val="0"/>
              </a:spcBef>
              <a:spcAft>
                <a:spcPts val="0"/>
              </a:spcAft>
              <a:buNone/>
            </a:pPr>
            <a:r>
              <a:rPr b="1" lang="en-US"/>
              <a:t>Diseases are costly</a:t>
            </a:r>
            <a:r>
              <a:rPr lang="en-US"/>
              <a:t>: </a:t>
            </a:r>
            <a:endParaRPr/>
          </a:p>
          <a:p>
            <a:pPr indent="-171450" lvl="0" marL="171450" rtl="0" algn="l">
              <a:spcBef>
                <a:spcPts val="0"/>
              </a:spcBef>
              <a:spcAft>
                <a:spcPts val="0"/>
              </a:spcAft>
              <a:buClr>
                <a:schemeClr val="dk1"/>
              </a:buClr>
              <a:buSzPts val="1200"/>
              <a:buFont typeface="Arial"/>
              <a:buChar char="•"/>
            </a:pPr>
            <a:r>
              <a:rPr lang="en-US"/>
              <a:t>Need for medication &amp; additional labor costs</a:t>
            </a:r>
            <a:endParaRPr/>
          </a:p>
          <a:p>
            <a:pPr indent="-171450" lvl="0" marL="171450" rtl="0" algn="l">
              <a:spcBef>
                <a:spcPts val="0"/>
              </a:spcBef>
              <a:spcAft>
                <a:spcPts val="0"/>
              </a:spcAft>
              <a:buClr>
                <a:schemeClr val="dk1"/>
              </a:buClr>
              <a:buSzPts val="1200"/>
              <a:buFont typeface="Arial"/>
              <a:buChar char="•"/>
            </a:pPr>
            <a:r>
              <a:rPr lang="en-US"/>
              <a:t>Decreases in growth rates and feed efficiency</a:t>
            </a:r>
            <a:endParaRPr/>
          </a:p>
          <a:p>
            <a:pPr indent="-171450" lvl="0" marL="171450" rtl="0" algn="l">
              <a:spcBef>
                <a:spcPts val="0"/>
              </a:spcBef>
              <a:spcAft>
                <a:spcPts val="0"/>
              </a:spcAft>
              <a:buClr>
                <a:schemeClr val="dk1"/>
              </a:buClr>
              <a:buSzPts val="1200"/>
              <a:buFont typeface="Arial"/>
              <a:buChar char="•"/>
            </a:pPr>
            <a:r>
              <a:rPr lang="en-US"/>
              <a:t>Increased mortality and cull rates</a:t>
            </a:r>
            <a:endParaRPr/>
          </a:p>
          <a:p>
            <a:pPr indent="-171450" lvl="0" marL="171450" rtl="0" algn="l">
              <a:spcBef>
                <a:spcPts val="0"/>
              </a:spcBef>
              <a:spcAft>
                <a:spcPts val="0"/>
              </a:spcAft>
              <a:buClr>
                <a:schemeClr val="dk1"/>
              </a:buClr>
              <a:buSzPts val="1200"/>
              <a:buFont typeface="Arial"/>
              <a:buChar char="•"/>
            </a:pPr>
            <a:r>
              <a:rPr lang="en-US"/>
              <a:t>Can lead to loss of markets and mandatory quarantine</a:t>
            </a:r>
            <a:endParaRPr/>
          </a:p>
          <a:p>
            <a:pPr indent="0" lvl="0" marL="0" rtl="0" algn="l">
              <a:spcBef>
                <a:spcPts val="0"/>
              </a:spcBef>
              <a:spcAft>
                <a:spcPts val="0"/>
              </a:spcAft>
              <a:buNone/>
            </a:pPr>
            <a:r>
              <a:t/>
            </a:r>
            <a:endParaRPr/>
          </a:p>
        </p:txBody>
      </p:sp>
      <p:sp>
        <p:nvSpPr>
          <p:cNvPr id="180" name="Google Shape;180;p5: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7" name="Shape 187"/>
        <p:cNvGrpSpPr/>
        <p:nvPr/>
      </p:nvGrpSpPr>
      <p:grpSpPr>
        <a:xfrm>
          <a:off x="0" y="0"/>
          <a:ext cx="0" cy="0"/>
          <a:chOff x="0" y="0"/>
          <a:chExt cx="0" cy="0"/>
        </a:xfrm>
      </p:grpSpPr>
      <p:sp>
        <p:nvSpPr>
          <p:cNvPr id="188" name="Google Shape;188;p6: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9" name="Google Shape;189;p6: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90" name="Google Shape;190;p6: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7" name="Shape 197"/>
        <p:cNvGrpSpPr/>
        <p:nvPr/>
      </p:nvGrpSpPr>
      <p:grpSpPr>
        <a:xfrm>
          <a:off x="0" y="0"/>
          <a:ext cx="0" cy="0"/>
          <a:chOff x="0" y="0"/>
          <a:chExt cx="0" cy="0"/>
        </a:xfrm>
      </p:grpSpPr>
      <p:sp>
        <p:nvSpPr>
          <p:cNvPr id="198" name="Google Shape;198;p7: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9" name="Google Shape;199;p7: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marR="0" rtl="0" algn="l">
              <a:lnSpc>
                <a:spcPct val="100000"/>
              </a:lnSpc>
              <a:spcBef>
                <a:spcPts val="0"/>
              </a:spcBef>
              <a:spcAft>
                <a:spcPts val="0"/>
              </a:spcAft>
              <a:buClr>
                <a:schemeClr val="dk1"/>
              </a:buClr>
              <a:buSzPts val="1200"/>
              <a:buFont typeface="Calibri"/>
              <a:buNone/>
            </a:pPr>
            <a:r>
              <a:rPr lang="en-US"/>
              <a:t>The list of how disease can spread is long – from the movement of animals, wildlife, people and machinery, to contaminated feed, water, breeding, and bedding. Effective biosecurity is about </a:t>
            </a:r>
            <a:r>
              <a:rPr b="1" lang="en-US"/>
              <a:t>being aware of the ways diseases spread </a:t>
            </a:r>
            <a:r>
              <a:rPr lang="en-US"/>
              <a:t>and </a:t>
            </a:r>
            <a:r>
              <a:rPr b="1" lang="en-US"/>
              <a:t>taking every practical measure to minimize the risk of spread and to prevent disease sources from entering your farm</a:t>
            </a:r>
            <a:r>
              <a:rPr lang="en-US"/>
              <a:t>.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Limiting your farm and its inhabitants from contact with disease-causing agents through managing stock movements, controlling access, good on-farm hygiene, and in some cases an effective vaccination program</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b="1" lang="en-US"/>
              <a:t>Good biosecurity measures are an investment-</a:t>
            </a:r>
            <a:r>
              <a:rPr lang="en-US"/>
              <a:t> </a:t>
            </a:r>
            <a:endParaRPr/>
          </a:p>
          <a:p>
            <a:pPr indent="-171450" lvl="0" marL="171450" marR="0" rtl="0" algn="l">
              <a:lnSpc>
                <a:spcPct val="100000"/>
              </a:lnSpc>
              <a:spcBef>
                <a:spcPts val="0"/>
              </a:spcBef>
              <a:spcAft>
                <a:spcPts val="0"/>
              </a:spcAft>
              <a:buClr>
                <a:schemeClr val="dk1"/>
              </a:buClr>
              <a:buSzPts val="1200"/>
              <a:buFont typeface="Arial"/>
              <a:buChar char="•"/>
            </a:pPr>
            <a:r>
              <a:rPr lang="en-US"/>
              <a:t>ensure your livestock remain healthy</a:t>
            </a:r>
            <a:endParaRPr/>
          </a:p>
          <a:p>
            <a:pPr indent="-171450" lvl="0" marL="171450" marR="0" rtl="0" algn="l">
              <a:lnSpc>
                <a:spcPct val="100000"/>
              </a:lnSpc>
              <a:spcBef>
                <a:spcPts val="0"/>
              </a:spcBef>
              <a:spcAft>
                <a:spcPts val="0"/>
              </a:spcAft>
              <a:buClr>
                <a:schemeClr val="dk1"/>
              </a:buClr>
              <a:buSzPts val="1200"/>
              <a:buFont typeface="Arial"/>
              <a:buChar char="•"/>
            </a:pPr>
            <a:r>
              <a:rPr lang="en-US"/>
              <a:t>improve your farm’s efficiency, through higher productivity </a:t>
            </a:r>
            <a:endParaRPr/>
          </a:p>
          <a:p>
            <a:pPr indent="-171450" lvl="0" marL="171450" marR="0" rtl="0" algn="l">
              <a:lnSpc>
                <a:spcPct val="100000"/>
              </a:lnSpc>
              <a:spcBef>
                <a:spcPts val="0"/>
              </a:spcBef>
              <a:spcAft>
                <a:spcPts val="0"/>
              </a:spcAft>
              <a:buClr>
                <a:schemeClr val="dk1"/>
              </a:buClr>
              <a:buSzPts val="1200"/>
              <a:buFont typeface="Arial"/>
              <a:buChar char="•"/>
            </a:pPr>
            <a:r>
              <a:rPr lang="en-US"/>
              <a:t>treatments and labor to separate/ treat sick animals costs money</a:t>
            </a:r>
            <a:endParaRPr/>
          </a:p>
          <a:p>
            <a:pPr indent="-171450" lvl="0" marL="171450" marR="0" rtl="0" algn="l">
              <a:lnSpc>
                <a:spcPct val="100000"/>
              </a:lnSpc>
              <a:spcBef>
                <a:spcPts val="0"/>
              </a:spcBef>
              <a:spcAft>
                <a:spcPts val="0"/>
              </a:spcAft>
              <a:buClr>
                <a:schemeClr val="dk1"/>
              </a:buClr>
              <a:buSzPts val="1200"/>
              <a:buFont typeface="Arial"/>
              <a:buChar char="•"/>
            </a:pPr>
            <a:r>
              <a:rPr lang="en-US"/>
              <a:t>some diseases can lead to loss of markets or even forced quarantine </a:t>
            </a:r>
            <a:endParaRPr/>
          </a:p>
          <a:p>
            <a:pPr indent="0" lvl="0" marL="0" marR="0" rtl="0" algn="l">
              <a:lnSpc>
                <a:spcPct val="100000"/>
              </a:lnSpc>
              <a:spcBef>
                <a:spcPts val="0"/>
              </a:spcBef>
              <a:spcAft>
                <a:spcPts val="0"/>
              </a:spcAft>
              <a:buClr>
                <a:schemeClr val="dk1"/>
              </a:buClr>
              <a:buSzPts val="1200"/>
              <a:buFont typeface="Calibri"/>
              <a:buNone/>
            </a:pPr>
            <a:r>
              <a:t/>
            </a:r>
            <a:endParaRPr b="1"/>
          </a:p>
          <a:p>
            <a:pPr indent="0" lvl="0" marL="0" marR="0" rtl="0" algn="l">
              <a:lnSpc>
                <a:spcPct val="100000"/>
              </a:lnSpc>
              <a:spcBef>
                <a:spcPts val="0"/>
              </a:spcBef>
              <a:spcAft>
                <a:spcPts val="0"/>
              </a:spcAft>
              <a:buClr>
                <a:schemeClr val="dk1"/>
              </a:buClr>
              <a:buSzPts val="1200"/>
              <a:buFont typeface="Calibri"/>
              <a:buNone/>
            </a:pPr>
            <a:r>
              <a:rPr b="1" lang="en-US"/>
              <a:t>Transmission risks:</a:t>
            </a:r>
            <a:endParaRPr/>
          </a:p>
          <a:p>
            <a:pPr indent="-285750" lvl="0" marL="285750" rtl="0" algn="l">
              <a:spcBef>
                <a:spcPts val="0"/>
              </a:spcBef>
              <a:spcAft>
                <a:spcPts val="0"/>
              </a:spcAft>
              <a:buClr>
                <a:schemeClr val="dk1"/>
              </a:buClr>
              <a:buSzPts val="1200"/>
              <a:buFont typeface="Noto Sans Symbols"/>
              <a:buChar char="▪"/>
            </a:pPr>
            <a:r>
              <a:rPr lang="en-US" sz="1200"/>
              <a:t>Manure – disease passed through manure</a:t>
            </a:r>
            <a:endParaRPr sz="1200"/>
          </a:p>
          <a:p>
            <a:pPr indent="-285750" lvl="0" marL="285750" rtl="0" algn="l">
              <a:spcBef>
                <a:spcPts val="0"/>
              </a:spcBef>
              <a:spcAft>
                <a:spcPts val="0"/>
              </a:spcAft>
              <a:buClr>
                <a:schemeClr val="dk1"/>
              </a:buClr>
              <a:buSzPts val="1200"/>
              <a:buFont typeface="Noto Sans Symbols"/>
              <a:buChar char="▪"/>
            </a:pPr>
            <a:r>
              <a:rPr lang="en-US" sz="1200"/>
              <a:t>Clothing, equipment, tools, trucks  </a:t>
            </a:r>
            <a:endParaRPr/>
          </a:p>
          <a:p>
            <a:pPr indent="-285750" lvl="0" marL="285750" rtl="0" algn="l">
              <a:spcBef>
                <a:spcPts val="0"/>
              </a:spcBef>
              <a:spcAft>
                <a:spcPts val="0"/>
              </a:spcAft>
              <a:buClr>
                <a:schemeClr val="dk1"/>
              </a:buClr>
              <a:buSzPts val="1200"/>
              <a:buFont typeface="Noto Sans Symbols"/>
              <a:buChar char="▪"/>
            </a:pPr>
            <a:r>
              <a:rPr lang="en-US" sz="1200"/>
              <a:t>Wildlife-Birds, insects, rodents, animals – proper fencing, keep animals out of feed storage- wild pigs can spread diseases like brucellosis &amp; pseudorabies</a:t>
            </a:r>
            <a:endParaRPr/>
          </a:p>
          <a:p>
            <a:pPr indent="-285750" lvl="0" marL="285750" rtl="0" algn="l">
              <a:spcBef>
                <a:spcPts val="0"/>
              </a:spcBef>
              <a:spcAft>
                <a:spcPts val="0"/>
              </a:spcAft>
              <a:buClr>
                <a:schemeClr val="dk1"/>
              </a:buClr>
              <a:buSzPts val="1200"/>
              <a:buFont typeface="Noto Sans Symbols"/>
              <a:buChar char="▪"/>
            </a:pPr>
            <a:r>
              <a:rPr lang="en-US" sz="1200"/>
              <a:t>New animals- properly quarantine animals before introducing them to herd</a:t>
            </a:r>
            <a:endParaRPr sz="1200"/>
          </a:p>
          <a:p>
            <a:pPr indent="-285750" lvl="0" marL="285750" rtl="0" algn="l">
              <a:spcBef>
                <a:spcPts val="0"/>
              </a:spcBef>
              <a:spcAft>
                <a:spcPts val="0"/>
              </a:spcAft>
              <a:buClr>
                <a:schemeClr val="dk1"/>
              </a:buClr>
              <a:buSzPts val="1200"/>
              <a:buFont typeface="Noto Sans Symbols"/>
              <a:buChar char="▪"/>
            </a:pPr>
            <a:r>
              <a:rPr lang="en-US" sz="1200"/>
              <a:t>Breeding animals- STDs – get animals from reputable producers</a:t>
            </a:r>
            <a:endParaRPr sz="1200"/>
          </a:p>
          <a:p>
            <a:pPr indent="-285750" lvl="0" marL="285750" rtl="0" algn="l">
              <a:spcBef>
                <a:spcPts val="0"/>
              </a:spcBef>
              <a:spcAft>
                <a:spcPts val="0"/>
              </a:spcAft>
              <a:buClr>
                <a:schemeClr val="dk1"/>
              </a:buClr>
              <a:buSzPts val="1200"/>
              <a:buFont typeface="Noto Sans Symbols"/>
              <a:buChar char="▪"/>
            </a:pPr>
            <a:r>
              <a:rPr lang="en-US" sz="1200"/>
              <a:t>Pastures- rotate pastures with rest periods to break life cycles of pest</a:t>
            </a:r>
            <a:endParaRPr sz="1200"/>
          </a:p>
          <a:p>
            <a:pPr indent="-285750" lvl="0" marL="285750" rtl="0" algn="l">
              <a:spcBef>
                <a:spcPts val="0"/>
              </a:spcBef>
              <a:spcAft>
                <a:spcPts val="0"/>
              </a:spcAft>
              <a:buClr>
                <a:schemeClr val="dk1"/>
              </a:buClr>
              <a:buSzPts val="1200"/>
              <a:buFont typeface="Noto Sans Symbols"/>
              <a:buChar char="▪"/>
            </a:pPr>
            <a:r>
              <a:rPr lang="en-US" sz="1200"/>
              <a:t>Overstocking- allows diseases to pass more readily between animals</a:t>
            </a:r>
            <a:endParaRPr/>
          </a:p>
          <a:p>
            <a:pPr indent="-285750" lvl="0" marL="285750" rtl="0" algn="l">
              <a:spcBef>
                <a:spcPts val="0"/>
              </a:spcBef>
              <a:spcAft>
                <a:spcPts val="0"/>
              </a:spcAft>
              <a:buClr>
                <a:schemeClr val="dk1"/>
              </a:buClr>
              <a:buSzPts val="1200"/>
              <a:buFont typeface="Noto Sans Symbols"/>
              <a:buChar char="▪"/>
            </a:pPr>
            <a:r>
              <a:rPr lang="en-US" sz="1200"/>
              <a:t>Water/ feed- keep feeders &amp; waterers clean and use fresh potable water and quality feedstuffs</a:t>
            </a:r>
            <a:endParaRPr/>
          </a:p>
        </p:txBody>
      </p:sp>
      <p:sp>
        <p:nvSpPr>
          <p:cNvPr id="200" name="Google Shape;200;p7: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6" name="Shape 206"/>
        <p:cNvGrpSpPr/>
        <p:nvPr/>
      </p:nvGrpSpPr>
      <p:grpSpPr>
        <a:xfrm>
          <a:off x="0" y="0"/>
          <a:ext cx="0" cy="0"/>
          <a:chOff x="0" y="0"/>
          <a:chExt cx="0" cy="0"/>
        </a:xfrm>
      </p:grpSpPr>
      <p:sp>
        <p:nvSpPr>
          <p:cNvPr id="207" name="Google Shape;207;p8: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8" name="Google Shape;208;p8: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a:p>
            <a:pPr indent="-209550" lvl="0" marL="285750" rtl="0" algn="l">
              <a:spcBef>
                <a:spcPts val="0"/>
              </a:spcBef>
              <a:spcAft>
                <a:spcPts val="0"/>
              </a:spcAft>
              <a:buClr>
                <a:schemeClr val="dk1"/>
              </a:buClr>
              <a:buSzPts val="1200"/>
              <a:buFont typeface="Noto Sans Symbols"/>
              <a:buNone/>
            </a:pPr>
            <a:r>
              <a:t/>
            </a:r>
            <a:endParaRPr/>
          </a:p>
          <a:p>
            <a:pPr indent="-285750" lvl="0" marL="285750" marR="0" rtl="0" algn="l">
              <a:lnSpc>
                <a:spcPct val="100000"/>
              </a:lnSpc>
              <a:spcBef>
                <a:spcPts val="0"/>
              </a:spcBef>
              <a:spcAft>
                <a:spcPts val="0"/>
              </a:spcAft>
              <a:buClr>
                <a:schemeClr val="dk1"/>
              </a:buClr>
              <a:buSzPts val="1200"/>
              <a:buFont typeface="Noto Sans Symbols"/>
              <a:buChar char="▪"/>
            </a:pPr>
            <a:r>
              <a:rPr lang="en-US" sz="1200"/>
              <a:t>Maintain strong perimeter fencing- keep out trespassers and other animals</a:t>
            </a:r>
            <a:endParaRPr sz="1200"/>
          </a:p>
          <a:p>
            <a:pPr indent="-209550" lvl="0" marL="285750" marR="0" rtl="0" algn="l">
              <a:lnSpc>
                <a:spcPct val="100000"/>
              </a:lnSpc>
              <a:spcBef>
                <a:spcPts val="0"/>
              </a:spcBef>
              <a:spcAft>
                <a:spcPts val="0"/>
              </a:spcAft>
              <a:buClr>
                <a:schemeClr val="dk1"/>
              </a:buClr>
              <a:buSzPts val="1200"/>
              <a:buFont typeface="Noto Sans Symbols"/>
              <a:buNone/>
            </a:pPr>
            <a:r>
              <a:t/>
            </a:r>
            <a:endParaRPr sz="1200"/>
          </a:p>
          <a:p>
            <a:pPr indent="-285750" lvl="0" marL="285750" marR="0" rtl="0" algn="l">
              <a:lnSpc>
                <a:spcPct val="100000"/>
              </a:lnSpc>
              <a:spcBef>
                <a:spcPts val="0"/>
              </a:spcBef>
              <a:spcAft>
                <a:spcPts val="0"/>
              </a:spcAft>
              <a:buClr>
                <a:schemeClr val="dk1"/>
              </a:buClr>
              <a:buSzPts val="1200"/>
              <a:buFont typeface="Noto Sans Symbols"/>
              <a:buChar char="▪"/>
            </a:pPr>
            <a:r>
              <a:rPr lang="en-US" sz="1200"/>
              <a:t>Consider double fencing &amp; buffers -around quarantine areas and sick pens- prevent nose to nose contact</a:t>
            </a:r>
            <a:endParaRPr sz="1200"/>
          </a:p>
          <a:p>
            <a:pPr indent="-209550" lvl="0" marL="285750" marR="0" rtl="0" algn="l">
              <a:lnSpc>
                <a:spcPct val="100000"/>
              </a:lnSpc>
              <a:spcBef>
                <a:spcPts val="0"/>
              </a:spcBef>
              <a:spcAft>
                <a:spcPts val="0"/>
              </a:spcAft>
              <a:buClr>
                <a:schemeClr val="dk1"/>
              </a:buClr>
              <a:buSzPts val="1200"/>
              <a:buFont typeface="Noto Sans Symbols"/>
              <a:buNone/>
            </a:pPr>
            <a:r>
              <a:t/>
            </a:r>
            <a:endParaRPr sz="1200"/>
          </a:p>
          <a:p>
            <a:pPr indent="-285750" lvl="0" marL="285750" rtl="0" algn="l">
              <a:spcBef>
                <a:spcPts val="0"/>
              </a:spcBef>
              <a:spcAft>
                <a:spcPts val="0"/>
              </a:spcAft>
              <a:buClr>
                <a:schemeClr val="dk1"/>
              </a:buClr>
              <a:buSzPts val="1200"/>
              <a:buFont typeface="Noto Sans Symbols"/>
              <a:buChar char="▪"/>
            </a:pPr>
            <a:r>
              <a:rPr lang="en-US"/>
              <a:t>Designate a shipping area at the perimeter to limit contact with outside vehicles and people</a:t>
            </a:r>
            <a:endParaRPr/>
          </a:p>
          <a:p>
            <a:pPr indent="-209550" lvl="0" marL="285750" rtl="0" algn="l">
              <a:spcBef>
                <a:spcPts val="0"/>
              </a:spcBef>
              <a:spcAft>
                <a:spcPts val="0"/>
              </a:spcAft>
              <a:buClr>
                <a:schemeClr val="dk1"/>
              </a:buClr>
              <a:buSzPts val="1200"/>
              <a:buFont typeface="Noto Sans Symbols"/>
              <a:buNone/>
            </a:pPr>
            <a:r>
              <a:t/>
            </a:r>
            <a:endParaRPr/>
          </a:p>
          <a:p>
            <a:pPr indent="-285750" lvl="0" marL="285750" marR="0" rtl="0" algn="l">
              <a:lnSpc>
                <a:spcPct val="100000"/>
              </a:lnSpc>
              <a:spcBef>
                <a:spcPts val="0"/>
              </a:spcBef>
              <a:spcAft>
                <a:spcPts val="0"/>
              </a:spcAft>
              <a:buClr>
                <a:schemeClr val="dk1"/>
              </a:buClr>
              <a:buSzPts val="1200"/>
              <a:buFont typeface="Noto Sans Symbols"/>
              <a:buChar char="▪"/>
            </a:pPr>
            <a:r>
              <a:rPr lang="en-US"/>
              <a:t>Quarantine new animals for at least 40 days- vaccinate, deworm, observe, and treat if needed</a:t>
            </a:r>
            <a:endParaRPr/>
          </a:p>
          <a:p>
            <a:pPr indent="-209550" lvl="0" marL="285750" marR="0" rtl="0" algn="l">
              <a:lnSpc>
                <a:spcPct val="100000"/>
              </a:lnSpc>
              <a:spcBef>
                <a:spcPts val="0"/>
              </a:spcBef>
              <a:spcAft>
                <a:spcPts val="0"/>
              </a:spcAft>
              <a:buClr>
                <a:schemeClr val="dk1"/>
              </a:buClr>
              <a:buSzPts val="1200"/>
              <a:buFont typeface="Noto Sans Symbols"/>
              <a:buNone/>
            </a:pPr>
            <a:r>
              <a:t/>
            </a:r>
            <a:endParaRPr/>
          </a:p>
          <a:p>
            <a:pPr indent="-285750" lvl="0" marL="285750" marR="0" rtl="0" algn="l">
              <a:lnSpc>
                <a:spcPct val="100000"/>
              </a:lnSpc>
              <a:spcBef>
                <a:spcPts val="0"/>
              </a:spcBef>
              <a:spcAft>
                <a:spcPts val="0"/>
              </a:spcAft>
              <a:buClr>
                <a:schemeClr val="dk1"/>
              </a:buClr>
              <a:buSzPts val="1200"/>
              <a:buFont typeface="Noto Sans Symbols"/>
              <a:buChar char="▪"/>
            </a:pPr>
            <a:r>
              <a:rPr lang="en-US"/>
              <a:t>Control birds, animals, rodents and pests- store feed properly- lids on feeders and cleaning promptly after feed spills helps to control birds, rodents and pests.  Good fencing to keep out wild animals</a:t>
            </a:r>
            <a:endParaRPr/>
          </a:p>
          <a:p>
            <a:pPr indent="-209550" lvl="0" marL="285750" marR="0" rtl="0" algn="l">
              <a:lnSpc>
                <a:spcPct val="100000"/>
              </a:lnSpc>
              <a:spcBef>
                <a:spcPts val="0"/>
              </a:spcBef>
              <a:spcAft>
                <a:spcPts val="0"/>
              </a:spcAft>
              <a:buClr>
                <a:schemeClr val="dk1"/>
              </a:buClr>
              <a:buSzPts val="1200"/>
              <a:buFont typeface="Noto Sans Symbols"/>
              <a:buNone/>
            </a:pPr>
            <a:r>
              <a:t/>
            </a:r>
            <a:endParaRPr/>
          </a:p>
          <a:p>
            <a:pPr indent="-285750" lvl="0" marL="285750" marR="0" rtl="0" algn="l">
              <a:lnSpc>
                <a:spcPct val="100000"/>
              </a:lnSpc>
              <a:spcBef>
                <a:spcPts val="0"/>
              </a:spcBef>
              <a:spcAft>
                <a:spcPts val="0"/>
              </a:spcAft>
              <a:buClr>
                <a:schemeClr val="dk1"/>
              </a:buClr>
              <a:buSzPts val="1200"/>
              <a:buFont typeface="Noto Sans Symbols"/>
              <a:buChar char="▪"/>
            </a:pPr>
            <a:r>
              <a:rPr lang="en-US"/>
              <a:t>Clean up and store/dispose of organic waste</a:t>
            </a:r>
            <a:endParaRPr/>
          </a:p>
          <a:p>
            <a:pPr indent="-209550" lvl="0" marL="285750" rtl="0" algn="l">
              <a:spcBef>
                <a:spcPts val="0"/>
              </a:spcBef>
              <a:spcAft>
                <a:spcPts val="0"/>
              </a:spcAft>
              <a:buClr>
                <a:schemeClr val="dk1"/>
              </a:buClr>
              <a:buSzPts val="1200"/>
              <a:buFont typeface="Noto Sans Symbols"/>
              <a:buNone/>
            </a:pPr>
            <a:r>
              <a:t/>
            </a:r>
            <a:endParaRPr/>
          </a:p>
          <a:p>
            <a:pPr indent="-285750" lvl="0" marL="285750" rtl="0" algn="l">
              <a:spcBef>
                <a:spcPts val="0"/>
              </a:spcBef>
              <a:spcAft>
                <a:spcPts val="0"/>
              </a:spcAft>
              <a:buClr>
                <a:schemeClr val="dk1"/>
              </a:buClr>
              <a:buSzPts val="1200"/>
              <a:buFont typeface="Noto Sans Symbols"/>
              <a:buChar char="▪"/>
            </a:pPr>
            <a:r>
              <a:rPr lang="en-US"/>
              <a:t>Clean equipment- Don’t allow outside equipment on farm especially from other hog farms.  Clean new or borrowed equipment thoroughly- clean equipment used in high risk areas before taking it to other parts of farms</a:t>
            </a:r>
            <a:endParaRPr/>
          </a:p>
          <a:p>
            <a:pPr indent="-209550" lvl="0" marL="285750" rtl="0" algn="l">
              <a:spcBef>
                <a:spcPts val="0"/>
              </a:spcBef>
              <a:spcAft>
                <a:spcPts val="0"/>
              </a:spcAft>
              <a:buClr>
                <a:schemeClr val="dk1"/>
              </a:buClr>
              <a:buSzPts val="1200"/>
              <a:buFont typeface="Noto Sans Symbols"/>
              <a:buNone/>
            </a:pPr>
            <a:r>
              <a:t/>
            </a:r>
            <a:endParaRPr/>
          </a:p>
          <a:p>
            <a:pPr indent="-285750" lvl="0" marL="285750" rtl="0" algn="l">
              <a:spcBef>
                <a:spcPts val="0"/>
              </a:spcBef>
              <a:spcAft>
                <a:spcPts val="0"/>
              </a:spcAft>
              <a:buClr>
                <a:schemeClr val="dk1"/>
              </a:buClr>
              <a:buSzPts val="1200"/>
              <a:buFont typeface="Noto Sans Symbols"/>
              <a:buChar char="▪"/>
            </a:pPr>
            <a:r>
              <a:rPr lang="en-US"/>
              <a:t>Keep feedstuffs protected from weather, rodents, and other potential contamination</a:t>
            </a:r>
            <a:endParaRPr/>
          </a:p>
          <a:p>
            <a:pPr indent="-209550" lvl="0" marL="285750" rtl="0" algn="l">
              <a:spcBef>
                <a:spcPts val="0"/>
              </a:spcBef>
              <a:spcAft>
                <a:spcPts val="0"/>
              </a:spcAft>
              <a:buClr>
                <a:schemeClr val="dk1"/>
              </a:buClr>
              <a:buSzPts val="1200"/>
              <a:buFont typeface="Noto Sans Symbols"/>
              <a:buNone/>
            </a:pPr>
            <a:r>
              <a:t/>
            </a:r>
            <a:endParaRPr/>
          </a:p>
          <a:p>
            <a:pPr indent="-285750" lvl="0" marL="285750" rtl="0" algn="l">
              <a:spcBef>
                <a:spcPts val="0"/>
              </a:spcBef>
              <a:spcAft>
                <a:spcPts val="0"/>
              </a:spcAft>
              <a:buClr>
                <a:schemeClr val="dk1"/>
              </a:buClr>
              <a:buSzPts val="1200"/>
              <a:buFont typeface="Noto Sans Symbols"/>
              <a:buChar char="▪"/>
            </a:pPr>
            <a:r>
              <a:rPr lang="en-US"/>
              <a:t>Limit visitors-  especially other from farms, limit contact with animals /pastures, use preventative measures (footbaths, plastic boots)</a:t>
            </a:r>
            <a:endParaRPr/>
          </a:p>
          <a:p>
            <a:pPr indent="0" lvl="0" marL="0" rtl="0" algn="l">
              <a:spcBef>
                <a:spcPts val="0"/>
              </a:spcBef>
              <a:spcAft>
                <a:spcPts val="0"/>
              </a:spcAft>
              <a:buNone/>
            </a:pPr>
            <a:r>
              <a:t/>
            </a:r>
            <a:endParaRPr/>
          </a:p>
          <a:p>
            <a:pPr indent="-285750" lvl="0" marL="285750" rtl="0" algn="l">
              <a:spcBef>
                <a:spcPts val="0"/>
              </a:spcBef>
              <a:spcAft>
                <a:spcPts val="0"/>
              </a:spcAft>
              <a:buClr>
                <a:schemeClr val="dk1"/>
              </a:buClr>
              <a:buSzPts val="1200"/>
              <a:buFont typeface="Noto Sans Symbols"/>
              <a:buChar char="▪"/>
            </a:pPr>
            <a:r>
              <a:rPr lang="en-US"/>
              <a:t>Proper disposal of dead stock- bury/ compost/ incinerate</a:t>
            </a:r>
            <a:endParaRPr/>
          </a:p>
          <a:p>
            <a:pPr indent="-209550" lvl="0" marL="285750" rtl="0" algn="l">
              <a:spcBef>
                <a:spcPts val="0"/>
              </a:spcBef>
              <a:spcAft>
                <a:spcPts val="0"/>
              </a:spcAft>
              <a:buClr>
                <a:schemeClr val="dk1"/>
              </a:buClr>
              <a:buSzPts val="1200"/>
              <a:buFont typeface="Noto Sans Symbols"/>
              <a:buNone/>
            </a:pPr>
            <a:r>
              <a:t/>
            </a:r>
            <a:endParaRPr/>
          </a:p>
        </p:txBody>
      </p:sp>
      <p:sp>
        <p:nvSpPr>
          <p:cNvPr id="209" name="Google Shape;209;p8: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5" name="Shape 215"/>
        <p:cNvGrpSpPr/>
        <p:nvPr/>
      </p:nvGrpSpPr>
      <p:grpSpPr>
        <a:xfrm>
          <a:off x="0" y="0"/>
          <a:ext cx="0" cy="0"/>
          <a:chOff x="0" y="0"/>
          <a:chExt cx="0" cy="0"/>
        </a:xfrm>
      </p:grpSpPr>
      <p:sp>
        <p:nvSpPr>
          <p:cNvPr id="216" name="Google Shape;216;p9: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7" name="Google Shape;217;p9: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b="1" lang="en-US"/>
              <a:t>Health</a:t>
            </a:r>
            <a:endParaRPr/>
          </a:p>
          <a:p>
            <a:pPr indent="0" lvl="0" marL="0" rtl="0" algn="l">
              <a:spcBef>
                <a:spcPts val="0"/>
              </a:spcBef>
              <a:spcAft>
                <a:spcPts val="0"/>
              </a:spcAft>
              <a:buNone/>
            </a:pPr>
            <a:r>
              <a:rPr lang="en-US"/>
              <a:t>Most small swine producers have minimal problems with herd health. The elements of a herd health plan usually include provisions for:</a:t>
            </a:r>
            <a:endParaRPr/>
          </a:p>
          <a:p>
            <a:pPr indent="0" lvl="0" marL="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US"/>
              <a:t>Good sanitation</a:t>
            </a:r>
            <a:endParaRPr/>
          </a:p>
          <a:p>
            <a:pPr indent="-171450" lvl="0" marL="171450" rtl="0" algn="l">
              <a:spcBef>
                <a:spcPts val="0"/>
              </a:spcBef>
              <a:spcAft>
                <a:spcPts val="0"/>
              </a:spcAft>
              <a:buClr>
                <a:schemeClr val="dk1"/>
              </a:buClr>
              <a:buSzPts val="1200"/>
              <a:buFont typeface="Arial"/>
              <a:buChar char="•"/>
            </a:pPr>
            <a:r>
              <a:rPr lang="en-US"/>
              <a:t>Quality animals</a:t>
            </a:r>
            <a:endParaRPr/>
          </a:p>
          <a:p>
            <a:pPr indent="-171450" lvl="0" marL="171450" rtl="0" algn="l">
              <a:spcBef>
                <a:spcPts val="0"/>
              </a:spcBef>
              <a:spcAft>
                <a:spcPts val="0"/>
              </a:spcAft>
              <a:buClr>
                <a:schemeClr val="dk1"/>
              </a:buClr>
              <a:buSzPts val="1200"/>
              <a:buFont typeface="Arial"/>
              <a:buChar char="•"/>
            </a:pPr>
            <a:r>
              <a:rPr lang="en-US"/>
              <a:t>Limit outside contact</a:t>
            </a:r>
            <a:endParaRPr/>
          </a:p>
          <a:p>
            <a:pPr indent="-171450" lvl="0" marL="171450" rtl="0" algn="l">
              <a:spcBef>
                <a:spcPts val="0"/>
              </a:spcBef>
              <a:spcAft>
                <a:spcPts val="0"/>
              </a:spcAft>
              <a:buClr>
                <a:schemeClr val="dk1"/>
              </a:buClr>
              <a:buSzPts val="1200"/>
              <a:buFont typeface="Arial"/>
              <a:buChar char="•"/>
            </a:pPr>
            <a:r>
              <a:rPr lang="en-US"/>
              <a:t>Proper Nutrition</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a:latin typeface="Gill Sans"/>
                <a:ea typeface="Gill Sans"/>
                <a:cs typeface="Gill Sans"/>
                <a:sym typeface="Gill Sans"/>
              </a:rPr>
              <a:t>Reducing the Spread of Disease</a:t>
            </a:r>
            <a:endParaRPr/>
          </a:p>
          <a:p>
            <a:pPr indent="0" lvl="0" marL="0" rtl="0" algn="l">
              <a:spcBef>
                <a:spcPts val="0"/>
              </a:spcBef>
              <a:spcAft>
                <a:spcPts val="0"/>
              </a:spcAft>
              <a:buNone/>
            </a:pPr>
            <a:r>
              <a:rPr lang="en-US">
                <a:latin typeface="Gill Sans"/>
                <a:ea typeface="Gill Sans"/>
                <a:cs typeface="Gill Sans"/>
                <a:sym typeface="Gill Sans"/>
              </a:rPr>
              <a:t> </a:t>
            </a:r>
            <a:endParaRPr/>
          </a:p>
          <a:p>
            <a:pPr indent="0" lvl="0" marL="0" rtl="0" algn="l">
              <a:spcBef>
                <a:spcPts val="0"/>
              </a:spcBef>
              <a:spcAft>
                <a:spcPts val="0"/>
              </a:spcAft>
              <a:buNone/>
            </a:pPr>
            <a:r>
              <a:rPr lang="en-US">
                <a:latin typeface="Gill Sans"/>
                <a:ea typeface="Gill Sans"/>
                <a:cs typeface="Gill Sans"/>
                <a:sym typeface="Gill Sans"/>
              </a:rPr>
              <a:t>Recognize and treat quickly</a:t>
            </a:r>
            <a:endParaRPr/>
          </a:p>
          <a:p>
            <a:pPr indent="0" lvl="0" marL="0" rtl="0" algn="l">
              <a:spcBef>
                <a:spcPts val="0"/>
              </a:spcBef>
              <a:spcAft>
                <a:spcPts val="0"/>
              </a:spcAft>
              <a:buNone/>
            </a:pPr>
            <a:r>
              <a:t/>
            </a:r>
            <a:endParaRPr>
              <a:latin typeface="Gill Sans"/>
              <a:ea typeface="Gill Sans"/>
              <a:cs typeface="Gill Sans"/>
              <a:sym typeface="Gill Sans"/>
            </a:endParaRPr>
          </a:p>
          <a:p>
            <a:pPr indent="0" lvl="0" marL="0" marR="0" rtl="0" algn="l">
              <a:lnSpc>
                <a:spcPct val="100000"/>
              </a:lnSpc>
              <a:spcBef>
                <a:spcPts val="0"/>
              </a:spcBef>
              <a:spcAft>
                <a:spcPts val="0"/>
              </a:spcAft>
              <a:buClr>
                <a:schemeClr val="dk1"/>
              </a:buClr>
              <a:buSzPts val="1200"/>
              <a:buFont typeface="Gill Sans"/>
              <a:buNone/>
            </a:pPr>
            <a:r>
              <a:rPr lang="en-US">
                <a:latin typeface="Gill Sans"/>
                <a:ea typeface="Gill Sans"/>
                <a:cs typeface="Gill Sans"/>
                <a:sym typeface="Gill Sans"/>
              </a:rPr>
              <a:t>Herd health programs </a:t>
            </a:r>
            <a:r>
              <a:rPr b="1" lang="en-US">
                <a:latin typeface="Gill Sans"/>
                <a:ea typeface="Gill Sans"/>
                <a:cs typeface="Gill Sans"/>
                <a:sym typeface="Gill Sans"/>
              </a:rPr>
              <a:t>vary from producer to producer and within production systems</a:t>
            </a:r>
            <a:r>
              <a:rPr lang="en-US">
                <a:latin typeface="Gill Sans"/>
                <a:ea typeface="Gill Sans"/>
                <a:cs typeface="Gill Sans"/>
                <a:sym typeface="Gill Sans"/>
              </a:rPr>
              <a: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18" name="Google Shape;218;p9: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2" name="Shape 222"/>
        <p:cNvGrpSpPr/>
        <p:nvPr/>
      </p:nvGrpSpPr>
      <p:grpSpPr>
        <a:xfrm>
          <a:off x="0" y="0"/>
          <a:ext cx="0" cy="0"/>
          <a:chOff x="0" y="0"/>
          <a:chExt cx="0" cy="0"/>
        </a:xfrm>
      </p:grpSpPr>
      <p:sp>
        <p:nvSpPr>
          <p:cNvPr id="223" name="Google Shape;223;p10: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4" name="Google Shape;224;p10: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marR="0" rtl="0" algn="l">
              <a:lnSpc>
                <a:spcPct val="100000"/>
              </a:lnSpc>
              <a:spcBef>
                <a:spcPts val="0"/>
              </a:spcBef>
              <a:spcAft>
                <a:spcPts val="0"/>
              </a:spcAft>
              <a:buClr>
                <a:schemeClr val="dk1"/>
              </a:buClr>
              <a:buSzPts val="1200"/>
              <a:buFont typeface="Calibri"/>
              <a:buNone/>
            </a:pPr>
            <a:r>
              <a:rPr lang="en-US"/>
              <a:t>Isolate new stock for an appropriate period to see if any signs of disease emerge. If you have brought sick animals onto the farm it will be easier and cheaper to treat a few sick animals than to treat the whole herd once the disease has spread.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b="0" i="0" lang="en-US" sz="1200" u="none" strike="noStrike">
                <a:solidFill>
                  <a:schemeClr val="dk1"/>
                </a:solidFill>
                <a:latin typeface="Calibri"/>
                <a:ea typeface="Calibri"/>
                <a:cs typeface="Calibri"/>
                <a:sym typeface="Calibri"/>
              </a:rPr>
              <a:t>Any replacement pigs coming on to the premises should come from known safe sources and should be quarantined, or at least physically separated from your own pigs, for at least 30-45days.</a:t>
            </a:r>
            <a:endParaRPr/>
          </a:p>
          <a:p>
            <a:pPr indent="0" lvl="0" marL="0" rtl="0" algn="l">
              <a:spcBef>
                <a:spcPts val="0"/>
              </a:spcBef>
              <a:spcAft>
                <a:spcPts val="0"/>
              </a:spcAft>
              <a:buNone/>
            </a:pPr>
            <a:r>
              <a:t/>
            </a:r>
            <a:endParaRPr/>
          </a:p>
        </p:txBody>
      </p:sp>
      <p:sp>
        <p:nvSpPr>
          <p:cNvPr id="225" name="Google Shape;225;p10: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9" name="Shape 229"/>
        <p:cNvGrpSpPr/>
        <p:nvPr/>
      </p:nvGrpSpPr>
      <p:grpSpPr>
        <a:xfrm>
          <a:off x="0" y="0"/>
          <a:ext cx="0" cy="0"/>
          <a:chOff x="0" y="0"/>
          <a:chExt cx="0" cy="0"/>
        </a:xfrm>
      </p:grpSpPr>
      <p:sp>
        <p:nvSpPr>
          <p:cNvPr id="230" name="Google Shape;230;p11: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1" name="Google Shape;231;p11: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marR="0" rtl="0" algn="l">
              <a:lnSpc>
                <a:spcPct val="100000"/>
              </a:lnSpc>
              <a:spcBef>
                <a:spcPts val="0"/>
              </a:spcBef>
              <a:spcAft>
                <a:spcPts val="0"/>
              </a:spcAft>
              <a:buClr>
                <a:schemeClr val="dk1"/>
              </a:buClr>
              <a:buSzPts val="1200"/>
              <a:buFont typeface="Calibri"/>
              <a:buNone/>
            </a:pPr>
            <a:r>
              <a:rPr lang="en-US"/>
              <a:t>Sometimes it is necessary to administer medications to keep the pigs healthy. Usually injections or medicated feed are used.</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b="1" lang="en-US"/>
              <a:t>Steps to properly administering meds</a:t>
            </a:r>
            <a:endParaRPr/>
          </a:p>
          <a:p>
            <a:pPr indent="-228600" lvl="0" marL="228600" marR="0" rtl="0" algn="l">
              <a:lnSpc>
                <a:spcPct val="100000"/>
              </a:lnSpc>
              <a:spcBef>
                <a:spcPts val="0"/>
              </a:spcBef>
              <a:spcAft>
                <a:spcPts val="0"/>
              </a:spcAft>
              <a:buClr>
                <a:schemeClr val="dk1"/>
              </a:buClr>
              <a:buSzPts val="1200"/>
              <a:buFont typeface="Calibri"/>
              <a:buAutoNum type="arabicPeriod"/>
            </a:pPr>
            <a:r>
              <a:rPr lang="en-US"/>
              <a:t>Diagnose problem- get help from veterinarian if needed- develop relationship w vet ahead of time-  many vets don’t have extensive experience w swine- </a:t>
            </a:r>
            <a:r>
              <a:rPr b="0" i="1" lang="en-US">
                <a:solidFill>
                  <a:srgbClr val="0070C0"/>
                </a:solidFill>
              </a:rPr>
              <a:t>www.thepigsite.com </a:t>
            </a:r>
            <a:r>
              <a:rPr b="0" i="1" lang="en-US"/>
              <a:t>has a disease problem solver where producers can enter symptoms</a:t>
            </a:r>
            <a:endParaRPr/>
          </a:p>
          <a:p>
            <a:pPr indent="-228600" lvl="0" marL="228600" marR="0" rtl="0" algn="l">
              <a:lnSpc>
                <a:spcPct val="100000"/>
              </a:lnSpc>
              <a:spcBef>
                <a:spcPts val="0"/>
              </a:spcBef>
              <a:spcAft>
                <a:spcPts val="0"/>
              </a:spcAft>
              <a:buClr>
                <a:schemeClr val="dk1"/>
              </a:buClr>
              <a:buSzPts val="1200"/>
              <a:buFont typeface="Calibri"/>
              <a:buAutoNum type="arabicPeriod"/>
            </a:pPr>
            <a:r>
              <a:rPr lang="en-US"/>
              <a:t>Determine treatment &amp; method for administration-  get proper equipment</a:t>
            </a:r>
            <a:endParaRPr/>
          </a:p>
          <a:p>
            <a:pPr indent="-228600" lvl="0" marL="228600" marR="0" rtl="0" algn="l">
              <a:lnSpc>
                <a:spcPct val="100000"/>
              </a:lnSpc>
              <a:spcBef>
                <a:spcPts val="0"/>
              </a:spcBef>
              <a:spcAft>
                <a:spcPts val="0"/>
              </a:spcAft>
              <a:buClr>
                <a:schemeClr val="dk1"/>
              </a:buClr>
              <a:buSzPts val="1200"/>
              <a:buFont typeface="Calibri"/>
              <a:buAutoNum type="arabicPeriod"/>
            </a:pPr>
            <a:r>
              <a:rPr lang="en-US"/>
              <a:t>Determine withdrawal time -  this is time that it takes for the treatment to be out of the animals system when given at the proper dosage</a:t>
            </a:r>
            <a:endParaRPr/>
          </a:p>
          <a:p>
            <a:pPr indent="-228600" lvl="0" marL="228600" marR="0" rtl="0" algn="l">
              <a:lnSpc>
                <a:spcPct val="100000"/>
              </a:lnSpc>
              <a:spcBef>
                <a:spcPts val="0"/>
              </a:spcBef>
              <a:spcAft>
                <a:spcPts val="0"/>
              </a:spcAft>
              <a:buClr>
                <a:schemeClr val="dk1"/>
              </a:buClr>
              <a:buSzPts val="1200"/>
              <a:buFont typeface="Calibri"/>
              <a:buAutoNum type="arabicPeriod"/>
            </a:pPr>
            <a:r>
              <a:rPr lang="en-US"/>
              <a:t>Determine weight of animal for proper doseage </a:t>
            </a:r>
            <a:endParaRPr/>
          </a:p>
          <a:p>
            <a:pPr indent="-228600" lvl="0" marL="228600" marR="0" rtl="0" algn="l">
              <a:lnSpc>
                <a:spcPct val="100000"/>
              </a:lnSpc>
              <a:spcBef>
                <a:spcPts val="0"/>
              </a:spcBef>
              <a:spcAft>
                <a:spcPts val="0"/>
              </a:spcAft>
              <a:buClr>
                <a:schemeClr val="dk1"/>
              </a:buClr>
              <a:buSzPts val="1200"/>
              <a:buFont typeface="Calibri"/>
              <a:buAutoNum type="arabicPeriod"/>
            </a:pPr>
            <a:r>
              <a:rPr lang="en-US"/>
              <a:t>Properly restrain animal- safe for animal and handler- snare/ squeeze chute/crowding</a:t>
            </a:r>
            <a:endParaRPr/>
          </a:p>
          <a:p>
            <a:pPr indent="-228600" lvl="0" marL="228600" marR="0" rtl="0" algn="l">
              <a:lnSpc>
                <a:spcPct val="100000"/>
              </a:lnSpc>
              <a:spcBef>
                <a:spcPts val="0"/>
              </a:spcBef>
              <a:spcAft>
                <a:spcPts val="0"/>
              </a:spcAft>
              <a:buClr>
                <a:schemeClr val="dk1"/>
              </a:buClr>
              <a:buSzPts val="1200"/>
              <a:buFont typeface="Calibri"/>
              <a:buAutoNum type="arabicPeriod"/>
            </a:pPr>
            <a:r>
              <a:rPr lang="en-US"/>
              <a:t>Mark or keep records on treatment for future reference – date given/pig ID/ diagnosis/treatment used/ amount given/ withdrawal time</a:t>
            </a:r>
            <a:endParaRPr/>
          </a:p>
          <a:p>
            <a:pPr indent="-152400" lvl="0" marL="228600" marR="0" rtl="0" algn="l">
              <a:lnSpc>
                <a:spcPct val="100000"/>
              </a:lnSpc>
              <a:spcBef>
                <a:spcPts val="0"/>
              </a:spcBef>
              <a:spcAft>
                <a:spcPts val="0"/>
              </a:spcAft>
              <a:buClr>
                <a:schemeClr val="dk1"/>
              </a:buClr>
              <a:buSzPts val="1200"/>
              <a:buFont typeface="Calibri"/>
              <a:buNone/>
            </a:pPr>
            <a:r>
              <a:t/>
            </a:r>
            <a:endParaRPr/>
          </a:p>
          <a:p>
            <a:pPr indent="-152400" lvl="0" marL="22860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b="1" lang="en-US"/>
              <a:t>Oral meds</a:t>
            </a:r>
            <a:endParaRPr/>
          </a:p>
          <a:p>
            <a:pPr indent="-171450" lvl="0" marL="171450" marR="0" rtl="0" algn="l">
              <a:lnSpc>
                <a:spcPct val="100000"/>
              </a:lnSpc>
              <a:spcBef>
                <a:spcPts val="0"/>
              </a:spcBef>
              <a:spcAft>
                <a:spcPts val="0"/>
              </a:spcAft>
              <a:buClr>
                <a:schemeClr val="dk1"/>
              </a:buClr>
              <a:buSzPts val="1200"/>
              <a:buFont typeface="Arial"/>
              <a:buChar char="•"/>
            </a:pPr>
            <a:r>
              <a:rPr b="0" lang="en-US"/>
              <a:t>Use bolus gun or tube to administer over the back of the tongue so animal swallows</a:t>
            </a:r>
            <a:endParaRPr/>
          </a:p>
          <a:p>
            <a:pPr indent="-171450" lvl="0" marL="171450" marR="0" rtl="0" algn="l">
              <a:lnSpc>
                <a:spcPct val="100000"/>
              </a:lnSpc>
              <a:spcBef>
                <a:spcPts val="0"/>
              </a:spcBef>
              <a:spcAft>
                <a:spcPts val="0"/>
              </a:spcAft>
              <a:buClr>
                <a:schemeClr val="dk1"/>
              </a:buClr>
              <a:buSzPts val="1200"/>
              <a:buFont typeface="Arial"/>
              <a:buChar char="•"/>
            </a:pPr>
            <a:r>
              <a:rPr b="0" lang="en-US"/>
              <a:t>Usually used for small pigs</a:t>
            </a:r>
            <a:endParaRPr/>
          </a:p>
          <a:p>
            <a:pPr indent="-95250" lvl="0" marL="171450" marR="0" rtl="0" algn="l">
              <a:lnSpc>
                <a:spcPct val="100000"/>
              </a:lnSpc>
              <a:spcBef>
                <a:spcPts val="0"/>
              </a:spcBef>
              <a:spcAft>
                <a:spcPts val="0"/>
              </a:spcAft>
              <a:buClr>
                <a:schemeClr val="dk1"/>
              </a:buClr>
              <a:buSzPts val="1200"/>
              <a:buFont typeface="Arial"/>
              <a:buNone/>
            </a:pPr>
            <a:r>
              <a:t/>
            </a:r>
            <a:endParaRPr b="0"/>
          </a:p>
          <a:p>
            <a:pPr indent="0" lvl="0" marL="0" marR="0" rtl="0" algn="l">
              <a:lnSpc>
                <a:spcPct val="100000"/>
              </a:lnSpc>
              <a:spcBef>
                <a:spcPts val="0"/>
              </a:spcBef>
              <a:spcAft>
                <a:spcPts val="0"/>
              </a:spcAft>
              <a:buClr>
                <a:schemeClr val="dk1"/>
              </a:buClr>
              <a:buSzPts val="1200"/>
              <a:buFont typeface="Calibri"/>
              <a:buNone/>
            </a:pPr>
            <a:r>
              <a:rPr b="1" lang="en-US"/>
              <a:t>When using feeds</a:t>
            </a:r>
            <a:endParaRPr/>
          </a:p>
          <a:p>
            <a:pPr indent="-171450" lvl="0" marL="171450" marR="0" rtl="0" algn="l">
              <a:lnSpc>
                <a:spcPct val="100000"/>
              </a:lnSpc>
              <a:spcBef>
                <a:spcPts val="0"/>
              </a:spcBef>
              <a:spcAft>
                <a:spcPts val="0"/>
              </a:spcAft>
              <a:buClr>
                <a:schemeClr val="dk1"/>
              </a:buClr>
              <a:buSzPts val="1200"/>
              <a:buFont typeface="Arial"/>
              <a:buChar char="•"/>
            </a:pPr>
            <a:r>
              <a:rPr b="0" lang="en-US"/>
              <a:t>Determine weight of animals</a:t>
            </a:r>
            <a:endParaRPr/>
          </a:p>
          <a:p>
            <a:pPr indent="-171450" lvl="0" marL="171450" marR="0" rtl="0" algn="l">
              <a:lnSpc>
                <a:spcPct val="100000"/>
              </a:lnSpc>
              <a:spcBef>
                <a:spcPts val="0"/>
              </a:spcBef>
              <a:spcAft>
                <a:spcPts val="0"/>
              </a:spcAft>
              <a:buClr>
                <a:schemeClr val="dk1"/>
              </a:buClr>
              <a:buSzPts val="1200"/>
              <a:buFont typeface="Arial"/>
              <a:buChar char="•"/>
            </a:pPr>
            <a:r>
              <a:rPr b="0" lang="en-US"/>
              <a:t>Hand feed to control dosage</a:t>
            </a:r>
            <a:endParaRPr/>
          </a:p>
          <a:p>
            <a:pPr indent="0" lvl="0" marL="0" marR="0" rtl="0" algn="l">
              <a:lnSpc>
                <a:spcPct val="100000"/>
              </a:lnSpc>
              <a:spcBef>
                <a:spcPts val="0"/>
              </a:spcBef>
              <a:spcAft>
                <a:spcPts val="0"/>
              </a:spcAft>
              <a:buClr>
                <a:schemeClr val="dk1"/>
              </a:buClr>
              <a:buSzPts val="1200"/>
              <a:buFont typeface="Calibri"/>
              <a:buNone/>
            </a:pPr>
            <a:r>
              <a:t/>
            </a:r>
            <a:endParaRPr b="1"/>
          </a:p>
          <a:p>
            <a:pPr indent="0" lvl="0" marL="0" marR="0" rtl="0" algn="l">
              <a:lnSpc>
                <a:spcPct val="100000"/>
              </a:lnSpc>
              <a:spcBef>
                <a:spcPts val="0"/>
              </a:spcBef>
              <a:spcAft>
                <a:spcPts val="0"/>
              </a:spcAft>
              <a:buClr>
                <a:schemeClr val="dk1"/>
              </a:buClr>
              <a:buSzPts val="1200"/>
              <a:buFont typeface="Calibri"/>
              <a:buNone/>
            </a:pPr>
            <a:r>
              <a:rPr b="1" lang="en-US"/>
              <a:t>When giving injections</a:t>
            </a:r>
            <a:endParaRPr/>
          </a:p>
          <a:p>
            <a:pPr indent="0" lvl="0" marL="0" marR="0" rtl="0" algn="l">
              <a:lnSpc>
                <a:spcPct val="100000"/>
              </a:lnSpc>
              <a:spcBef>
                <a:spcPts val="0"/>
              </a:spcBef>
              <a:spcAft>
                <a:spcPts val="0"/>
              </a:spcAft>
              <a:buClr>
                <a:schemeClr val="dk1"/>
              </a:buClr>
              <a:buSzPts val="1200"/>
              <a:buFont typeface="Calibri"/>
              <a:buNone/>
            </a:pPr>
            <a:r>
              <a:t/>
            </a:r>
            <a:endParaRPr/>
          </a:p>
          <a:p>
            <a:pPr indent="-171450" lvl="0" marL="171450" marR="0" rtl="0" algn="l">
              <a:lnSpc>
                <a:spcPct val="100000"/>
              </a:lnSpc>
              <a:spcBef>
                <a:spcPts val="0"/>
              </a:spcBef>
              <a:spcAft>
                <a:spcPts val="0"/>
              </a:spcAft>
              <a:buClr>
                <a:schemeClr val="dk1"/>
              </a:buClr>
              <a:buSzPts val="1200"/>
              <a:buFont typeface="Arial"/>
              <a:buChar char="•"/>
            </a:pPr>
            <a:r>
              <a:rPr lang="en-US"/>
              <a:t>Avoid giving injections when possible because injection sites can cause meat quality problems</a:t>
            </a:r>
            <a:endParaRPr/>
          </a:p>
          <a:p>
            <a:pPr indent="-171450" lvl="0" marL="171450" marR="0" rtl="0" algn="l">
              <a:lnSpc>
                <a:spcPct val="100000"/>
              </a:lnSpc>
              <a:spcBef>
                <a:spcPts val="0"/>
              </a:spcBef>
              <a:spcAft>
                <a:spcPts val="0"/>
              </a:spcAft>
              <a:buClr>
                <a:schemeClr val="dk1"/>
              </a:buClr>
              <a:buSzPts val="1200"/>
              <a:buFont typeface="Arial"/>
              <a:buChar char="•"/>
            </a:pPr>
            <a:r>
              <a:rPr lang="en-US"/>
              <a:t>Subcutaneous (SQ)- preferred method of injection (less meat damage) -between skin &amp; muscle- administer in loose skin between legs and body</a:t>
            </a:r>
            <a:endParaRPr/>
          </a:p>
          <a:p>
            <a:pPr indent="-171450" lvl="0" marL="171450" marR="0" rtl="0" algn="l">
              <a:lnSpc>
                <a:spcPct val="100000"/>
              </a:lnSpc>
              <a:spcBef>
                <a:spcPts val="0"/>
              </a:spcBef>
              <a:spcAft>
                <a:spcPts val="0"/>
              </a:spcAft>
              <a:buClr>
                <a:schemeClr val="dk1"/>
              </a:buClr>
              <a:buSzPts val="1200"/>
              <a:buFont typeface="Arial"/>
              <a:buChar char="•"/>
            </a:pPr>
            <a:r>
              <a:rPr lang="en-US"/>
              <a:t>Intramuscular (IM)- in the muscle- administer in the neck area-  avoid hams and loins because of higher market value </a:t>
            </a:r>
            <a:endParaRPr/>
          </a:p>
          <a:p>
            <a:pPr indent="-171450" lvl="0" marL="171450" marR="0" rtl="0" algn="l">
              <a:lnSpc>
                <a:spcPct val="100000"/>
              </a:lnSpc>
              <a:spcBef>
                <a:spcPts val="0"/>
              </a:spcBef>
              <a:spcAft>
                <a:spcPts val="0"/>
              </a:spcAft>
              <a:buClr>
                <a:schemeClr val="dk1"/>
              </a:buClr>
              <a:buSzPts val="1200"/>
              <a:buFont typeface="Arial"/>
              <a:buChar char="•"/>
            </a:pPr>
            <a:r>
              <a:rPr lang="en-US"/>
              <a:t>Use new disposable syringes &amp; needles</a:t>
            </a:r>
            <a:endParaRPr/>
          </a:p>
          <a:p>
            <a:pPr indent="-171450" lvl="0" marL="171450" marR="0" rtl="0" algn="l">
              <a:lnSpc>
                <a:spcPct val="100000"/>
              </a:lnSpc>
              <a:spcBef>
                <a:spcPts val="0"/>
              </a:spcBef>
              <a:spcAft>
                <a:spcPts val="0"/>
              </a:spcAft>
              <a:buClr>
                <a:schemeClr val="dk1"/>
              </a:buClr>
              <a:buSzPts val="1200"/>
              <a:buFont typeface="Arial"/>
              <a:buChar char="•"/>
            </a:pPr>
            <a:r>
              <a:rPr lang="en-US"/>
              <a:t>16 ga needles for SQ , 18ga needles for IM</a:t>
            </a:r>
            <a:endParaRPr/>
          </a:p>
          <a:p>
            <a:pPr indent="-171450" lvl="0" marL="171450" marR="0" rtl="0" algn="l">
              <a:lnSpc>
                <a:spcPct val="100000"/>
              </a:lnSpc>
              <a:spcBef>
                <a:spcPts val="0"/>
              </a:spcBef>
              <a:spcAft>
                <a:spcPts val="0"/>
              </a:spcAft>
              <a:buClr>
                <a:schemeClr val="dk1"/>
              </a:buClr>
              <a:buSzPts val="1200"/>
              <a:buFont typeface="Arial"/>
              <a:buChar char="•"/>
            </a:pPr>
            <a:r>
              <a:rPr lang="en-US"/>
              <a:t>No more than 5-8 ml per injection site</a:t>
            </a:r>
            <a:endParaRPr/>
          </a:p>
          <a:p>
            <a:pPr indent="-171450" lvl="0" marL="171450" marR="0" rtl="0" algn="l">
              <a:lnSpc>
                <a:spcPct val="100000"/>
              </a:lnSpc>
              <a:spcBef>
                <a:spcPts val="0"/>
              </a:spcBef>
              <a:spcAft>
                <a:spcPts val="0"/>
              </a:spcAft>
              <a:buClr>
                <a:schemeClr val="dk1"/>
              </a:buClr>
              <a:buSzPts val="1200"/>
              <a:buFont typeface="Arial"/>
              <a:buChar char="•"/>
            </a:pPr>
            <a:r>
              <a:rPr b="1" lang="en-US" u="sng"/>
              <a:t>FOLLOW LABEL DIRECTIONS</a:t>
            </a:r>
            <a:endParaRPr/>
          </a:p>
          <a:p>
            <a:pPr indent="-152400" lvl="0" marL="22860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t/>
            </a:r>
            <a:endParaRPr/>
          </a:p>
        </p:txBody>
      </p:sp>
      <p:sp>
        <p:nvSpPr>
          <p:cNvPr id="232" name="Google Shape;232;p11: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0" name="Shape 240"/>
        <p:cNvGrpSpPr/>
        <p:nvPr/>
      </p:nvGrpSpPr>
      <p:grpSpPr>
        <a:xfrm>
          <a:off x="0" y="0"/>
          <a:ext cx="0" cy="0"/>
          <a:chOff x="0" y="0"/>
          <a:chExt cx="0" cy="0"/>
        </a:xfrm>
      </p:grpSpPr>
      <p:sp>
        <p:nvSpPr>
          <p:cNvPr id="241" name="Google Shape;241;p12: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2" name="Google Shape;242;p12: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b="1" i="1" lang="en-US"/>
              <a:t>You can’t eradicate all parasites but the goal is to profitably manage their levels and effects</a:t>
            </a:r>
            <a:endParaRPr/>
          </a:p>
          <a:p>
            <a:pPr indent="0" lvl="0" marL="0" rtl="0" algn="l">
              <a:spcBef>
                <a:spcPts val="0"/>
              </a:spcBef>
              <a:spcAft>
                <a:spcPts val="0"/>
              </a:spcAft>
              <a:buClr>
                <a:schemeClr val="dk1"/>
              </a:buClr>
              <a:buSzPts val="1200"/>
              <a:buFont typeface="Arial"/>
              <a:buNone/>
            </a:pPr>
            <a:r>
              <a:t/>
            </a:r>
            <a:endParaRPr b="1" i="1"/>
          </a:p>
          <a:p>
            <a:pPr indent="0" lvl="0" marL="0" rtl="0" algn="l">
              <a:spcBef>
                <a:spcPts val="0"/>
              </a:spcBef>
              <a:spcAft>
                <a:spcPts val="0"/>
              </a:spcAft>
              <a:buClr>
                <a:schemeClr val="dk1"/>
              </a:buClr>
              <a:buSzPts val="1200"/>
              <a:buFont typeface="Arial"/>
              <a:buNone/>
            </a:pPr>
            <a:r>
              <a:t/>
            </a:r>
            <a:endParaRPr b="0" i="1"/>
          </a:p>
          <a:p>
            <a:pPr indent="0" lvl="0" marL="0" rtl="0" algn="l">
              <a:spcBef>
                <a:spcPts val="0"/>
              </a:spcBef>
              <a:spcAft>
                <a:spcPts val="0"/>
              </a:spcAft>
              <a:buClr>
                <a:schemeClr val="dk1"/>
              </a:buClr>
              <a:buSzPts val="1200"/>
              <a:buFont typeface="Arial"/>
              <a:buNone/>
            </a:pPr>
            <a:r>
              <a:rPr b="1" lang="en-US"/>
              <a:t>External parasites</a:t>
            </a:r>
            <a:endParaRPr/>
          </a:p>
          <a:p>
            <a:pPr indent="-171450" lvl="0" marL="171450" rtl="0" algn="l">
              <a:spcBef>
                <a:spcPts val="0"/>
              </a:spcBef>
              <a:spcAft>
                <a:spcPts val="0"/>
              </a:spcAft>
              <a:buClr>
                <a:schemeClr val="dk1"/>
              </a:buClr>
              <a:buSzPts val="1200"/>
              <a:buFont typeface="Arial"/>
              <a:buChar char="•"/>
            </a:pPr>
            <a:r>
              <a:rPr lang="en-US"/>
              <a:t>Lice, mange, flies, and ticks</a:t>
            </a:r>
            <a:endParaRPr/>
          </a:p>
          <a:p>
            <a:pPr indent="-171450" lvl="0" marL="171450" rtl="0" algn="l">
              <a:spcBef>
                <a:spcPts val="0"/>
              </a:spcBef>
              <a:spcAft>
                <a:spcPts val="0"/>
              </a:spcAft>
              <a:buClr>
                <a:schemeClr val="dk1"/>
              </a:buClr>
              <a:buSzPts val="1200"/>
              <a:buFont typeface="Arial"/>
              <a:buChar char="•"/>
            </a:pPr>
            <a:r>
              <a:rPr lang="en-US"/>
              <a:t>Cause reduced gain and loss of animal condition, and </a:t>
            </a:r>
            <a:endParaRPr/>
          </a:p>
          <a:p>
            <a:pPr indent="0" lvl="0" marL="0" rtl="0" algn="l">
              <a:spcBef>
                <a:spcPts val="0"/>
              </a:spcBef>
              <a:spcAft>
                <a:spcPts val="0"/>
              </a:spcAft>
              <a:buNone/>
            </a:pPr>
            <a:r>
              <a:rPr lang="en-US"/>
              <a:t>they decrease production rates due to animal discomfort (e.g., skin irritation) and blood loss.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a:t>Internal parasites</a:t>
            </a:r>
            <a:endParaRPr/>
          </a:p>
          <a:p>
            <a:pPr indent="-171450" lvl="0" marL="171450" rtl="0" algn="l">
              <a:spcBef>
                <a:spcPts val="0"/>
              </a:spcBef>
              <a:spcAft>
                <a:spcPts val="0"/>
              </a:spcAft>
              <a:buClr>
                <a:schemeClr val="dk1"/>
              </a:buClr>
              <a:buSzPts val="1200"/>
              <a:buFont typeface="Arial"/>
              <a:buChar char="•"/>
            </a:pPr>
            <a:r>
              <a:rPr lang="en-US"/>
              <a:t>Worms- round worms, whipworms, nodular worms are common</a:t>
            </a:r>
            <a:endParaRPr/>
          </a:p>
          <a:p>
            <a:pPr indent="-171450" lvl="0" marL="171450" rtl="0" algn="l">
              <a:spcBef>
                <a:spcPts val="0"/>
              </a:spcBef>
              <a:spcAft>
                <a:spcPts val="0"/>
              </a:spcAft>
              <a:buClr>
                <a:schemeClr val="dk1"/>
              </a:buClr>
              <a:buSzPts val="1200"/>
              <a:buFont typeface="Arial"/>
              <a:buChar char="•"/>
            </a:pPr>
            <a:r>
              <a:rPr lang="en-US"/>
              <a:t>Can be identified by a veterinarian with a simple fecal sample</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a:t>Treatment</a:t>
            </a:r>
            <a:endParaRPr/>
          </a:p>
          <a:p>
            <a:pPr indent="-171450" lvl="0" marL="171450" rtl="0" algn="l">
              <a:spcBef>
                <a:spcPts val="0"/>
              </a:spcBef>
              <a:spcAft>
                <a:spcPts val="0"/>
              </a:spcAft>
              <a:buClr>
                <a:schemeClr val="dk1"/>
              </a:buClr>
              <a:buSzPts val="1200"/>
              <a:buFont typeface="Arial"/>
              <a:buChar char="•"/>
            </a:pPr>
            <a:r>
              <a:rPr lang="en-US"/>
              <a:t>Identify problem/ species</a:t>
            </a:r>
            <a:endParaRPr/>
          </a:p>
          <a:p>
            <a:pPr indent="-171450" lvl="0" marL="171450" rtl="0" algn="l">
              <a:spcBef>
                <a:spcPts val="0"/>
              </a:spcBef>
              <a:spcAft>
                <a:spcPts val="0"/>
              </a:spcAft>
              <a:buClr>
                <a:schemeClr val="dk1"/>
              </a:buClr>
              <a:buSzPts val="1200"/>
              <a:buFont typeface="Arial"/>
              <a:buChar char="•"/>
            </a:pPr>
            <a:r>
              <a:rPr lang="en-US"/>
              <a:t>Consult vet/ extension agent to determine program for your area- marketing programs may affect options – ie- no synthetics for certain programs</a:t>
            </a:r>
            <a:endParaRPr/>
          </a:p>
          <a:p>
            <a:pPr indent="-171450" lvl="0" marL="171450" rtl="0" algn="l">
              <a:spcBef>
                <a:spcPts val="0"/>
              </a:spcBef>
              <a:spcAft>
                <a:spcPts val="0"/>
              </a:spcAft>
              <a:buClr>
                <a:schemeClr val="dk1"/>
              </a:buClr>
              <a:buSzPts val="1200"/>
              <a:buFont typeface="Arial"/>
              <a:buChar char="•"/>
            </a:pPr>
            <a:r>
              <a:rPr lang="en-US"/>
              <a:t>Select product to use &amp; follow label directions</a:t>
            </a:r>
            <a:endParaRPr/>
          </a:p>
          <a:p>
            <a:pPr indent="-171450" lvl="0" marL="171450" rtl="0" algn="l">
              <a:spcBef>
                <a:spcPts val="0"/>
              </a:spcBef>
              <a:spcAft>
                <a:spcPts val="0"/>
              </a:spcAft>
              <a:buClr>
                <a:schemeClr val="dk1"/>
              </a:buClr>
              <a:buSzPts val="1200"/>
              <a:buFont typeface="Arial"/>
              <a:buChar char="•"/>
            </a:pPr>
            <a:r>
              <a:rPr lang="en-US"/>
              <a:t>Observe withdrawal period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basic strategies to prevent internal parasite problems in pigs are </a:t>
            </a:r>
            <a:r>
              <a:rPr lang="en-US">
                <a:solidFill>
                  <a:srgbClr val="FF0000"/>
                </a:solidFill>
              </a:rPr>
              <a:t>sanitation, proper animal density, and rotation of pastures—the same things you would do for other species.</a:t>
            </a:r>
            <a:endParaRPr/>
          </a:p>
          <a:p>
            <a:pPr indent="0" lvl="0" marL="0" rtl="0" algn="l">
              <a:spcBef>
                <a:spcPts val="0"/>
              </a:spcBef>
              <a:spcAft>
                <a:spcPts val="0"/>
              </a:spcAft>
              <a:buNone/>
            </a:pPr>
            <a:r>
              <a:t/>
            </a:r>
            <a:endParaRPr>
              <a:solidFill>
                <a:srgbClr val="FF0000"/>
              </a:solidFill>
            </a:endParaRPr>
          </a:p>
          <a:p>
            <a:pPr indent="0" lvl="0" marL="0" rtl="0" algn="l">
              <a:spcBef>
                <a:spcPts val="0"/>
              </a:spcBef>
              <a:spcAft>
                <a:spcPts val="0"/>
              </a:spcAft>
              <a:buNone/>
            </a:pPr>
            <a:r>
              <a:t/>
            </a:r>
            <a:endParaRPr>
              <a:solidFill>
                <a:srgbClr val="FF0000"/>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43" name="Google Shape;243;p12: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4" name="Shape 254"/>
        <p:cNvGrpSpPr/>
        <p:nvPr/>
      </p:nvGrpSpPr>
      <p:grpSpPr>
        <a:xfrm>
          <a:off x="0" y="0"/>
          <a:ext cx="0" cy="0"/>
          <a:chOff x="0" y="0"/>
          <a:chExt cx="0" cy="0"/>
        </a:xfrm>
      </p:grpSpPr>
      <p:sp>
        <p:nvSpPr>
          <p:cNvPr id="255" name="Google Shape;255;p13: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6" name="Google Shape;256;p13: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57" name="Google Shape;257;p13: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2" name="Shape 262"/>
        <p:cNvGrpSpPr/>
        <p:nvPr/>
      </p:nvGrpSpPr>
      <p:grpSpPr>
        <a:xfrm>
          <a:off x="0" y="0"/>
          <a:ext cx="0" cy="0"/>
          <a:chOff x="0" y="0"/>
          <a:chExt cx="0" cy="0"/>
        </a:xfrm>
      </p:grpSpPr>
      <p:sp>
        <p:nvSpPr>
          <p:cNvPr id="263" name="Google Shape;263;p14: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4" name="Google Shape;264;p14: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lang="en-US"/>
              <a:t>Sunburn is common </a:t>
            </a:r>
            <a:endParaRPr/>
          </a:p>
          <a:p>
            <a:pPr indent="-171450" lvl="0" marL="171450" rtl="0" algn="l">
              <a:spcBef>
                <a:spcPts val="0"/>
              </a:spcBef>
              <a:spcAft>
                <a:spcPts val="0"/>
              </a:spcAft>
              <a:buClr>
                <a:schemeClr val="dk1"/>
              </a:buClr>
              <a:buSzPts val="1200"/>
              <a:buFont typeface="Arial"/>
              <a:buChar char="•"/>
            </a:pPr>
            <a:r>
              <a:rPr lang="en-US"/>
              <a:t>Prevention-provide shade</a:t>
            </a:r>
            <a:endParaRPr/>
          </a:p>
          <a:p>
            <a:pPr indent="-171450" lvl="0" marL="171450" rtl="0" algn="l">
              <a:spcBef>
                <a:spcPts val="0"/>
              </a:spcBef>
              <a:spcAft>
                <a:spcPts val="0"/>
              </a:spcAft>
              <a:buClr>
                <a:schemeClr val="dk1"/>
              </a:buClr>
              <a:buSzPts val="1200"/>
              <a:buFont typeface="Arial"/>
              <a:buChar char="•"/>
            </a:pPr>
            <a:r>
              <a:rPr lang="en-US"/>
              <a:t>Treatment- Provide plenty of room in shade so pigs can spread out </a:t>
            </a:r>
            <a:endParaRPr/>
          </a:p>
          <a:p>
            <a:pPr indent="-95250" lvl="0" marL="171450" rtl="0" algn="l">
              <a:spcBef>
                <a:spcPts val="0"/>
              </a:spcBef>
              <a:spcAft>
                <a:spcPts val="0"/>
              </a:spcAft>
              <a:buClr>
                <a:schemeClr val="dk1"/>
              </a:buClr>
              <a:buSzPts val="1200"/>
              <a:buFont typeface="Arial"/>
              <a:buNone/>
            </a:pPr>
            <a:r>
              <a:t/>
            </a:r>
            <a:endParaRPr/>
          </a:p>
          <a:p>
            <a:pPr indent="0" lvl="0" marL="0" rtl="0" algn="l">
              <a:spcBef>
                <a:spcPts val="0"/>
              </a:spcBef>
              <a:spcAft>
                <a:spcPts val="0"/>
              </a:spcAft>
              <a:buNone/>
            </a:pPr>
            <a:r>
              <a:rPr lang="en-US"/>
              <a:t>Heat stress</a:t>
            </a:r>
            <a:endParaRPr/>
          </a:p>
          <a:p>
            <a:pPr indent="-171450" lvl="0" marL="171450" rtl="0" algn="l">
              <a:spcBef>
                <a:spcPts val="0"/>
              </a:spcBef>
              <a:spcAft>
                <a:spcPts val="0"/>
              </a:spcAft>
              <a:buClr>
                <a:schemeClr val="dk1"/>
              </a:buClr>
              <a:buSzPts val="1200"/>
              <a:buFont typeface="Arial"/>
              <a:buChar char="•"/>
            </a:pPr>
            <a:r>
              <a:rPr lang="en-US"/>
              <a:t>larger pigs are more susceptible</a:t>
            </a:r>
            <a:endParaRPr/>
          </a:p>
          <a:p>
            <a:pPr indent="-171450" lvl="0" marL="171450" rtl="0" algn="l">
              <a:spcBef>
                <a:spcPts val="0"/>
              </a:spcBef>
              <a:spcAft>
                <a:spcPts val="0"/>
              </a:spcAft>
              <a:buClr>
                <a:schemeClr val="dk1"/>
              </a:buClr>
              <a:buSzPts val="1200"/>
              <a:buFont typeface="Arial"/>
              <a:buChar char="•"/>
            </a:pPr>
            <a:r>
              <a:rPr lang="en-US"/>
              <a:t>Doesn’t have to be a “hot” day.  Warm temps, stress (fighting/moving/chasing), and high humidity can induce</a:t>
            </a:r>
            <a:endParaRPr/>
          </a:p>
          <a:p>
            <a:pPr indent="-171450" lvl="0" marL="171450" rtl="0" algn="l">
              <a:spcBef>
                <a:spcPts val="0"/>
              </a:spcBef>
              <a:spcAft>
                <a:spcPts val="0"/>
              </a:spcAft>
              <a:buClr>
                <a:schemeClr val="dk1"/>
              </a:buClr>
              <a:buSzPts val="1200"/>
              <a:buFont typeface="Arial"/>
              <a:buChar char="•"/>
            </a:pPr>
            <a:r>
              <a:rPr lang="en-US"/>
              <a:t>Signs-  panting, restlessness, increased vocalization, laying down and not getting up</a:t>
            </a:r>
            <a:endParaRPr/>
          </a:p>
          <a:p>
            <a:pPr indent="-171450" lvl="0" marL="171450" rtl="0" algn="l">
              <a:spcBef>
                <a:spcPts val="0"/>
              </a:spcBef>
              <a:spcAft>
                <a:spcPts val="0"/>
              </a:spcAft>
              <a:buClr>
                <a:schemeClr val="dk1"/>
              </a:buClr>
              <a:buSzPts val="1200"/>
              <a:buFont typeface="Arial"/>
              <a:buChar char="•"/>
            </a:pPr>
            <a:r>
              <a:rPr lang="en-US"/>
              <a:t>Treatment- provide fresh water, shade, ventilation, cool down by misting w cool water</a:t>
            </a:r>
            <a:endParaRPr/>
          </a:p>
          <a:p>
            <a:pPr indent="-171450" lvl="0" marL="171450" rtl="0" algn="l">
              <a:spcBef>
                <a:spcPts val="0"/>
              </a:spcBef>
              <a:spcAft>
                <a:spcPts val="0"/>
              </a:spcAft>
              <a:buClr>
                <a:schemeClr val="dk1"/>
              </a:buClr>
              <a:buSzPts val="1200"/>
              <a:buFont typeface="Arial"/>
              <a:buChar char="•"/>
            </a:pPr>
            <a:r>
              <a:rPr lang="en-US"/>
              <a:t>Animals usually recover within 24 hours when heat stress is detected and treated in a timely manner</a:t>
            </a:r>
            <a:endParaRPr/>
          </a:p>
          <a:p>
            <a:pPr indent="-171450" lvl="0" marL="171450" rtl="0" algn="l">
              <a:spcBef>
                <a:spcPts val="0"/>
              </a:spcBef>
              <a:spcAft>
                <a:spcPts val="0"/>
              </a:spcAft>
              <a:buClr>
                <a:schemeClr val="dk1"/>
              </a:buClr>
              <a:buSzPts val="1200"/>
              <a:buFont typeface="Arial"/>
              <a:buChar char="•"/>
            </a:pPr>
            <a:r>
              <a:rPr lang="en-US"/>
              <a:t>Common cause of decreased fertility in boars- </a:t>
            </a:r>
            <a:r>
              <a:rPr i="1" lang="en-US"/>
              <a:t>Testes operate as a production line with sperm at all stages of development being present at all times. If anything happens to the boar to damage this system, it can take up to eight weeks for new normal mature sperm to be produced.</a:t>
            </a:r>
            <a:endParaRPr/>
          </a:p>
          <a:p>
            <a:pPr indent="0" lvl="0" marL="0" rtl="0" algn="l">
              <a:spcBef>
                <a:spcPts val="0"/>
              </a:spcBef>
              <a:spcAft>
                <a:spcPts val="0"/>
              </a:spcAft>
              <a:buNone/>
            </a:pPr>
            <a:r>
              <a:t/>
            </a:r>
            <a:endParaRPr i="1"/>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65" name="Google Shape;265;p14: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3" name="Shape 273"/>
        <p:cNvGrpSpPr/>
        <p:nvPr/>
      </p:nvGrpSpPr>
      <p:grpSpPr>
        <a:xfrm>
          <a:off x="0" y="0"/>
          <a:ext cx="0" cy="0"/>
          <a:chOff x="0" y="0"/>
          <a:chExt cx="0" cy="0"/>
        </a:xfrm>
      </p:grpSpPr>
      <p:sp>
        <p:nvSpPr>
          <p:cNvPr id="274" name="Google Shape;274;p15: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5" name="Google Shape;275;p15: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76" name="Google Shape;276;p15: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2" name="Shape 282"/>
        <p:cNvGrpSpPr/>
        <p:nvPr/>
      </p:nvGrpSpPr>
      <p:grpSpPr>
        <a:xfrm>
          <a:off x="0" y="0"/>
          <a:ext cx="0" cy="0"/>
          <a:chOff x="0" y="0"/>
          <a:chExt cx="0" cy="0"/>
        </a:xfrm>
      </p:grpSpPr>
      <p:sp>
        <p:nvSpPr>
          <p:cNvPr id="283" name="Google Shape;283;p16: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4" name="Google Shape;284;p16: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85" name="Google Shape;285;p16: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9" name="Shape 289"/>
        <p:cNvGrpSpPr/>
        <p:nvPr/>
      </p:nvGrpSpPr>
      <p:grpSpPr>
        <a:xfrm>
          <a:off x="0" y="0"/>
          <a:ext cx="0" cy="0"/>
          <a:chOff x="0" y="0"/>
          <a:chExt cx="0" cy="0"/>
        </a:xfrm>
      </p:grpSpPr>
      <p:sp>
        <p:nvSpPr>
          <p:cNvPr id="290" name="Google Shape;290;p17: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91" name="Google Shape;291;p17: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4" name="Shape 294"/>
        <p:cNvGrpSpPr/>
        <p:nvPr/>
      </p:nvGrpSpPr>
      <p:grpSpPr>
        <a:xfrm>
          <a:off x="0" y="0"/>
          <a:ext cx="0" cy="0"/>
          <a:chOff x="0" y="0"/>
          <a:chExt cx="0" cy="0"/>
        </a:xfrm>
      </p:grpSpPr>
      <p:sp>
        <p:nvSpPr>
          <p:cNvPr id="295" name="Google Shape;295;p18: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6" name="Google Shape;296;p18: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97" name="Google Shape;297;p18: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3.jpg"/><Relationship Id="rId4" Type="http://schemas.openxmlformats.org/officeDocument/2006/relationships/image" Target="../media/image4.jpg"/><Relationship Id="rId5"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8.jpg"/><Relationship Id="rId4" Type="http://schemas.openxmlformats.org/officeDocument/2006/relationships/image" Target="../media/image5.jpg"/><Relationship Id="rId5" Type="http://schemas.openxmlformats.org/officeDocument/2006/relationships/image" Target="../media/image7.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8.jpg"/><Relationship Id="rId4" Type="http://schemas.openxmlformats.org/officeDocument/2006/relationships/image" Target="../media/image5.jpg"/><Relationship Id="rId5" Type="http://schemas.openxmlformats.org/officeDocument/2006/relationships/image" Target="../media/image7.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8.jpg"/><Relationship Id="rId4" Type="http://schemas.openxmlformats.org/officeDocument/2006/relationships/image" Target="../media/image5.jpg"/><Relationship Id="rId5" Type="http://schemas.openxmlformats.org/officeDocument/2006/relationships/image" Target="../media/image7.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8.jpg"/><Relationship Id="rId4" Type="http://schemas.openxmlformats.org/officeDocument/2006/relationships/image" Target="../media/image5.jpg"/><Relationship Id="rId5" Type="http://schemas.openxmlformats.org/officeDocument/2006/relationships/image" Target="../media/image7.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8.jpg"/><Relationship Id="rId4" Type="http://schemas.openxmlformats.org/officeDocument/2006/relationships/image" Target="../media/image5.jpg"/><Relationship Id="rId5" Type="http://schemas.openxmlformats.org/officeDocument/2006/relationships/image" Target="../media/image7.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8.jpg"/><Relationship Id="rId4" Type="http://schemas.openxmlformats.org/officeDocument/2006/relationships/image" Target="../media/image5.jpg"/><Relationship Id="rId5" Type="http://schemas.openxmlformats.org/officeDocument/2006/relationships/image" Target="../media/image7.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8.jpg"/><Relationship Id="rId4" Type="http://schemas.openxmlformats.org/officeDocument/2006/relationships/image" Target="../media/image5.jpg"/><Relationship Id="rId5" Type="http://schemas.openxmlformats.org/officeDocument/2006/relationships/image" Target="../media/image7.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8.jpg"/><Relationship Id="rId4" Type="http://schemas.openxmlformats.org/officeDocument/2006/relationships/image" Target="../media/image5.jpg"/><Relationship Id="rId5" Type="http://schemas.openxmlformats.org/officeDocument/2006/relationships/image" Target="../media/image7.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15" name="Shape 15"/>
        <p:cNvGrpSpPr/>
        <p:nvPr/>
      </p:nvGrpSpPr>
      <p:grpSpPr>
        <a:xfrm>
          <a:off x="0" y="0"/>
          <a:ext cx="0" cy="0"/>
          <a:chOff x="0" y="0"/>
          <a:chExt cx="0" cy="0"/>
        </a:xfrm>
      </p:grpSpPr>
      <p:sp>
        <p:nvSpPr>
          <p:cNvPr id="16" name="Google Shape;16;p2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20"/>
          <p:cNvSpPr/>
          <p:nvPr/>
        </p:nvSpPr>
        <p:spPr>
          <a:xfrm>
            <a:off x="0" y="4724400"/>
            <a:ext cx="12192000" cy="2112962"/>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19" name="Google Shape;19;p20"/>
          <p:cNvPicPr preferRelativeResize="0"/>
          <p:nvPr/>
        </p:nvPicPr>
        <p:blipFill rotWithShape="1">
          <a:blip r:embed="rId2">
            <a:alphaModFix/>
          </a:blip>
          <a:srcRect b="0" l="0" r="0" t="0"/>
          <a:stretch/>
        </p:blipFill>
        <p:spPr>
          <a:xfrm>
            <a:off x="3091434" y="4940300"/>
            <a:ext cx="2499360" cy="1666240"/>
          </a:xfrm>
          <a:prstGeom prst="rect">
            <a:avLst/>
          </a:prstGeom>
          <a:noFill/>
          <a:ln>
            <a:noFill/>
          </a:ln>
        </p:spPr>
      </p:pic>
      <p:pic>
        <p:nvPicPr>
          <p:cNvPr id="20" name="Google Shape;20;p20"/>
          <p:cNvPicPr preferRelativeResize="0"/>
          <p:nvPr/>
        </p:nvPicPr>
        <p:blipFill rotWithShape="1">
          <a:blip r:embed="rId3">
            <a:alphaModFix/>
          </a:blip>
          <a:srcRect b="0" l="0" r="0" t="0"/>
          <a:stretch/>
        </p:blipFill>
        <p:spPr>
          <a:xfrm>
            <a:off x="6502908" y="5288280"/>
            <a:ext cx="2179320" cy="1303189"/>
          </a:xfrm>
          <a:prstGeom prst="rect">
            <a:avLst/>
          </a:prstGeom>
          <a:noFill/>
          <a:ln>
            <a:noFill/>
          </a:ln>
        </p:spPr>
      </p:pic>
      <p:pic>
        <p:nvPicPr>
          <p:cNvPr id="21" name="Google Shape;21;p20"/>
          <p:cNvPicPr preferRelativeResize="0"/>
          <p:nvPr/>
        </p:nvPicPr>
        <p:blipFill rotWithShape="1">
          <a:blip r:embed="rId4">
            <a:alphaModFix/>
          </a:blip>
          <a:srcRect b="0" l="0" r="0" t="0"/>
          <a:stretch/>
        </p:blipFill>
        <p:spPr>
          <a:xfrm>
            <a:off x="9512808" y="5661660"/>
            <a:ext cx="1975104" cy="752856"/>
          </a:xfrm>
          <a:prstGeom prst="rect">
            <a:avLst/>
          </a:prstGeom>
          <a:noFill/>
          <a:ln>
            <a:noFill/>
          </a:ln>
        </p:spPr>
      </p:pic>
      <p:pic>
        <p:nvPicPr>
          <p:cNvPr id="22" name="Google Shape;22;p20"/>
          <p:cNvPicPr preferRelativeResize="0"/>
          <p:nvPr/>
        </p:nvPicPr>
        <p:blipFill rotWithShape="1">
          <a:blip r:embed="rId5">
            <a:alphaModFix/>
          </a:blip>
          <a:srcRect b="0" l="0" r="0" t="0"/>
          <a:stretch/>
        </p:blipFill>
        <p:spPr>
          <a:xfrm>
            <a:off x="513133" y="5062332"/>
            <a:ext cx="1874212" cy="1552288"/>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3" name="Shape 23"/>
        <p:cNvGrpSpPr/>
        <p:nvPr/>
      </p:nvGrpSpPr>
      <p:grpSpPr>
        <a:xfrm>
          <a:off x="0" y="0"/>
          <a:ext cx="0" cy="0"/>
          <a:chOff x="0" y="0"/>
          <a:chExt cx="0" cy="0"/>
        </a:xfrm>
      </p:grpSpPr>
      <p:sp>
        <p:nvSpPr>
          <p:cNvPr id="24" name="Google Shape;24;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
        <p:nvSpPr>
          <p:cNvPr id="28" name="Google Shape;28;p21"/>
          <p:cNvSpPr/>
          <p:nvPr/>
        </p:nvSpPr>
        <p:spPr>
          <a:xfrm>
            <a:off x="8153400" y="-14501"/>
            <a:ext cx="4038600" cy="774063"/>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9" name="Google Shape;29;p21"/>
          <p:cNvSpPr/>
          <p:nvPr/>
        </p:nvSpPr>
        <p:spPr>
          <a:xfrm>
            <a:off x="0" y="0"/>
            <a:ext cx="8610600" cy="774063"/>
          </a:xfrm>
          <a:prstGeom prst="rect">
            <a:avLst/>
          </a:prstGeom>
          <a:solidFill>
            <a:srgbClr val="684608"/>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30" name="Google Shape;30;p21"/>
          <p:cNvPicPr preferRelativeResize="0"/>
          <p:nvPr/>
        </p:nvPicPr>
        <p:blipFill rotWithShape="1">
          <a:blip r:embed="rId2">
            <a:alphaModFix/>
          </a:blip>
          <a:srcRect b="0" l="0" r="0" t="0"/>
          <a:stretch/>
        </p:blipFill>
        <p:spPr>
          <a:xfrm>
            <a:off x="152400" y="-151538"/>
            <a:ext cx="1323965" cy="774064"/>
          </a:xfrm>
          <a:prstGeom prst="rect">
            <a:avLst/>
          </a:prstGeom>
          <a:noFill/>
          <a:ln>
            <a:noFill/>
          </a:ln>
        </p:spPr>
      </p:pic>
      <p:sp>
        <p:nvSpPr>
          <p:cNvPr id="31" name="Google Shape;31;p21"/>
          <p:cNvSpPr txBox="1"/>
          <p:nvPr/>
        </p:nvSpPr>
        <p:spPr>
          <a:xfrm>
            <a:off x="1676400" y="0"/>
            <a:ext cx="10515600" cy="835025"/>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lt2"/>
              </a:buClr>
              <a:buSzPts val="2800"/>
              <a:buFont typeface="Calibri"/>
              <a:buNone/>
            </a:pPr>
            <a:r>
              <a:rPr b="0" i="0" lang="en-US" sz="2800" u="none" cap="none" strike="noStrike">
                <a:solidFill>
                  <a:schemeClr val="lt2"/>
                </a:solidFill>
                <a:latin typeface="Calibri"/>
                <a:ea typeface="Calibri"/>
                <a:cs typeface="Calibri"/>
                <a:sym typeface="Calibri"/>
              </a:rPr>
              <a:t>Beginner Farmer Resources</a:t>
            </a:r>
            <a:endParaRPr/>
          </a:p>
        </p:txBody>
      </p:sp>
      <p:pic>
        <p:nvPicPr>
          <p:cNvPr id="32" name="Google Shape;32;p21"/>
          <p:cNvPicPr preferRelativeResize="0"/>
          <p:nvPr/>
        </p:nvPicPr>
        <p:blipFill rotWithShape="1">
          <a:blip r:embed="rId3">
            <a:alphaModFix/>
          </a:blip>
          <a:srcRect b="0" l="0" r="0" t="0"/>
          <a:stretch/>
        </p:blipFill>
        <p:spPr>
          <a:xfrm>
            <a:off x="10759440" y="-7116"/>
            <a:ext cx="1432560" cy="856642"/>
          </a:xfrm>
          <a:prstGeom prst="rect">
            <a:avLst/>
          </a:prstGeom>
          <a:noFill/>
          <a:ln>
            <a:noFill/>
          </a:ln>
        </p:spPr>
      </p:pic>
      <p:pic>
        <p:nvPicPr>
          <p:cNvPr id="33" name="Google Shape;33;p21"/>
          <p:cNvPicPr preferRelativeResize="0"/>
          <p:nvPr/>
        </p:nvPicPr>
        <p:blipFill rotWithShape="1">
          <a:blip r:embed="rId4">
            <a:alphaModFix/>
          </a:blip>
          <a:srcRect b="0" l="0" r="0" t="0"/>
          <a:stretch/>
        </p:blipFill>
        <p:spPr>
          <a:xfrm>
            <a:off x="9501183" y="166286"/>
            <a:ext cx="1158240" cy="441490"/>
          </a:xfrm>
          <a:prstGeom prst="rect">
            <a:avLst/>
          </a:prstGeom>
          <a:noFill/>
          <a:ln>
            <a:noFill/>
          </a:ln>
        </p:spPr>
      </p:pic>
      <p:pic>
        <p:nvPicPr>
          <p:cNvPr id="34" name="Google Shape;34;p21"/>
          <p:cNvPicPr preferRelativeResize="0"/>
          <p:nvPr/>
        </p:nvPicPr>
        <p:blipFill rotWithShape="1">
          <a:blip r:embed="rId5">
            <a:alphaModFix/>
          </a:blip>
          <a:srcRect b="0" l="0" r="0" t="0"/>
          <a:stretch/>
        </p:blipFill>
        <p:spPr>
          <a:xfrm>
            <a:off x="8707726" y="74647"/>
            <a:ext cx="719319" cy="59576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35" name="Shape 35"/>
        <p:cNvGrpSpPr/>
        <p:nvPr/>
      </p:nvGrpSpPr>
      <p:grpSpPr>
        <a:xfrm>
          <a:off x="0" y="0"/>
          <a:ext cx="0" cy="0"/>
          <a:chOff x="0" y="0"/>
          <a:chExt cx="0" cy="0"/>
        </a:xfrm>
      </p:grpSpPr>
      <p:sp>
        <p:nvSpPr>
          <p:cNvPr id="36" name="Google Shape;36;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 name="Google Shape;37;p2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
        <p:nvSpPr>
          <p:cNvPr id="41" name="Google Shape;41;p22"/>
          <p:cNvSpPr/>
          <p:nvPr/>
        </p:nvSpPr>
        <p:spPr>
          <a:xfrm>
            <a:off x="8153400" y="-14501"/>
            <a:ext cx="4038600" cy="774063"/>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 name="Google Shape;42;p22"/>
          <p:cNvSpPr/>
          <p:nvPr/>
        </p:nvSpPr>
        <p:spPr>
          <a:xfrm>
            <a:off x="0" y="0"/>
            <a:ext cx="8610600" cy="774063"/>
          </a:xfrm>
          <a:prstGeom prst="rect">
            <a:avLst/>
          </a:prstGeom>
          <a:solidFill>
            <a:srgbClr val="684608"/>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43" name="Google Shape;43;p22"/>
          <p:cNvPicPr preferRelativeResize="0"/>
          <p:nvPr/>
        </p:nvPicPr>
        <p:blipFill rotWithShape="1">
          <a:blip r:embed="rId2">
            <a:alphaModFix/>
          </a:blip>
          <a:srcRect b="0" l="0" r="0" t="0"/>
          <a:stretch/>
        </p:blipFill>
        <p:spPr>
          <a:xfrm>
            <a:off x="152400" y="-151538"/>
            <a:ext cx="1323965" cy="774064"/>
          </a:xfrm>
          <a:prstGeom prst="rect">
            <a:avLst/>
          </a:prstGeom>
          <a:noFill/>
          <a:ln>
            <a:noFill/>
          </a:ln>
        </p:spPr>
      </p:pic>
      <p:sp>
        <p:nvSpPr>
          <p:cNvPr id="44" name="Google Shape;44;p22"/>
          <p:cNvSpPr txBox="1"/>
          <p:nvPr/>
        </p:nvSpPr>
        <p:spPr>
          <a:xfrm>
            <a:off x="1676400" y="0"/>
            <a:ext cx="10515600" cy="835025"/>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lt2"/>
              </a:buClr>
              <a:buSzPts val="2800"/>
              <a:buFont typeface="Calibri"/>
              <a:buNone/>
            </a:pPr>
            <a:r>
              <a:rPr lang="en-US" sz="2800">
                <a:solidFill>
                  <a:schemeClr val="lt2"/>
                </a:solidFill>
                <a:latin typeface="Calibri"/>
                <a:ea typeface="Calibri"/>
                <a:cs typeface="Calibri"/>
                <a:sym typeface="Calibri"/>
              </a:rPr>
              <a:t>Beginner Farmer Resources</a:t>
            </a:r>
            <a:endParaRPr/>
          </a:p>
        </p:txBody>
      </p:sp>
      <p:pic>
        <p:nvPicPr>
          <p:cNvPr id="45" name="Google Shape;45;p22"/>
          <p:cNvPicPr preferRelativeResize="0"/>
          <p:nvPr/>
        </p:nvPicPr>
        <p:blipFill rotWithShape="1">
          <a:blip r:embed="rId3">
            <a:alphaModFix/>
          </a:blip>
          <a:srcRect b="0" l="0" r="0" t="0"/>
          <a:stretch/>
        </p:blipFill>
        <p:spPr>
          <a:xfrm>
            <a:off x="10759440" y="-7116"/>
            <a:ext cx="1432560" cy="856642"/>
          </a:xfrm>
          <a:prstGeom prst="rect">
            <a:avLst/>
          </a:prstGeom>
          <a:noFill/>
          <a:ln>
            <a:noFill/>
          </a:ln>
        </p:spPr>
      </p:pic>
      <p:pic>
        <p:nvPicPr>
          <p:cNvPr id="46" name="Google Shape;46;p22"/>
          <p:cNvPicPr preferRelativeResize="0"/>
          <p:nvPr/>
        </p:nvPicPr>
        <p:blipFill rotWithShape="1">
          <a:blip r:embed="rId4">
            <a:alphaModFix/>
          </a:blip>
          <a:srcRect b="0" l="0" r="0" t="0"/>
          <a:stretch/>
        </p:blipFill>
        <p:spPr>
          <a:xfrm>
            <a:off x="9501183" y="166286"/>
            <a:ext cx="1158240" cy="441490"/>
          </a:xfrm>
          <a:prstGeom prst="rect">
            <a:avLst/>
          </a:prstGeom>
          <a:noFill/>
          <a:ln>
            <a:noFill/>
          </a:ln>
        </p:spPr>
      </p:pic>
      <p:pic>
        <p:nvPicPr>
          <p:cNvPr id="47" name="Google Shape;47;p22"/>
          <p:cNvPicPr preferRelativeResize="0"/>
          <p:nvPr/>
        </p:nvPicPr>
        <p:blipFill rotWithShape="1">
          <a:blip r:embed="rId5">
            <a:alphaModFix/>
          </a:blip>
          <a:srcRect b="0" l="0" r="0" t="0"/>
          <a:stretch/>
        </p:blipFill>
        <p:spPr>
          <a:xfrm>
            <a:off x="8707726" y="74647"/>
            <a:ext cx="719319" cy="595765"/>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
        <p:nvSpPr>
          <p:cNvPr id="52" name="Google Shape;52;p23"/>
          <p:cNvSpPr/>
          <p:nvPr/>
        </p:nvSpPr>
        <p:spPr>
          <a:xfrm>
            <a:off x="8153400" y="-14501"/>
            <a:ext cx="4038600" cy="774063"/>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3" name="Google Shape;53;p23"/>
          <p:cNvSpPr/>
          <p:nvPr/>
        </p:nvSpPr>
        <p:spPr>
          <a:xfrm>
            <a:off x="0" y="0"/>
            <a:ext cx="8610600" cy="774063"/>
          </a:xfrm>
          <a:prstGeom prst="rect">
            <a:avLst/>
          </a:prstGeom>
          <a:solidFill>
            <a:srgbClr val="684608"/>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54" name="Google Shape;54;p23"/>
          <p:cNvPicPr preferRelativeResize="0"/>
          <p:nvPr/>
        </p:nvPicPr>
        <p:blipFill rotWithShape="1">
          <a:blip r:embed="rId2">
            <a:alphaModFix/>
          </a:blip>
          <a:srcRect b="0" l="0" r="0" t="0"/>
          <a:stretch/>
        </p:blipFill>
        <p:spPr>
          <a:xfrm>
            <a:off x="152400" y="-151538"/>
            <a:ext cx="1323965" cy="774064"/>
          </a:xfrm>
          <a:prstGeom prst="rect">
            <a:avLst/>
          </a:prstGeom>
          <a:noFill/>
          <a:ln>
            <a:noFill/>
          </a:ln>
        </p:spPr>
      </p:pic>
      <p:sp>
        <p:nvSpPr>
          <p:cNvPr id="55" name="Google Shape;55;p23"/>
          <p:cNvSpPr txBox="1"/>
          <p:nvPr/>
        </p:nvSpPr>
        <p:spPr>
          <a:xfrm>
            <a:off x="1676400" y="0"/>
            <a:ext cx="10515600" cy="835025"/>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lt2"/>
              </a:buClr>
              <a:buSzPts val="2800"/>
              <a:buFont typeface="Calibri"/>
              <a:buNone/>
            </a:pPr>
            <a:r>
              <a:rPr lang="en-US" sz="2800">
                <a:solidFill>
                  <a:schemeClr val="lt2"/>
                </a:solidFill>
                <a:latin typeface="Calibri"/>
                <a:ea typeface="Calibri"/>
                <a:cs typeface="Calibri"/>
                <a:sym typeface="Calibri"/>
              </a:rPr>
              <a:t>Beginner Farmer Resources</a:t>
            </a:r>
            <a:endParaRPr/>
          </a:p>
        </p:txBody>
      </p:sp>
      <p:pic>
        <p:nvPicPr>
          <p:cNvPr id="56" name="Google Shape;56;p23"/>
          <p:cNvPicPr preferRelativeResize="0"/>
          <p:nvPr/>
        </p:nvPicPr>
        <p:blipFill rotWithShape="1">
          <a:blip r:embed="rId3">
            <a:alphaModFix/>
          </a:blip>
          <a:srcRect b="0" l="0" r="0" t="0"/>
          <a:stretch/>
        </p:blipFill>
        <p:spPr>
          <a:xfrm>
            <a:off x="10759440" y="-7116"/>
            <a:ext cx="1432560" cy="856642"/>
          </a:xfrm>
          <a:prstGeom prst="rect">
            <a:avLst/>
          </a:prstGeom>
          <a:noFill/>
          <a:ln>
            <a:noFill/>
          </a:ln>
        </p:spPr>
      </p:pic>
      <p:pic>
        <p:nvPicPr>
          <p:cNvPr id="57" name="Google Shape;57;p23"/>
          <p:cNvPicPr preferRelativeResize="0"/>
          <p:nvPr/>
        </p:nvPicPr>
        <p:blipFill rotWithShape="1">
          <a:blip r:embed="rId4">
            <a:alphaModFix/>
          </a:blip>
          <a:srcRect b="0" l="0" r="0" t="0"/>
          <a:stretch/>
        </p:blipFill>
        <p:spPr>
          <a:xfrm>
            <a:off x="9501183" y="166286"/>
            <a:ext cx="1158240" cy="441490"/>
          </a:xfrm>
          <a:prstGeom prst="rect">
            <a:avLst/>
          </a:prstGeom>
          <a:noFill/>
          <a:ln>
            <a:noFill/>
          </a:ln>
        </p:spPr>
      </p:pic>
      <p:pic>
        <p:nvPicPr>
          <p:cNvPr id="58" name="Google Shape;58;p23"/>
          <p:cNvPicPr preferRelativeResize="0"/>
          <p:nvPr/>
        </p:nvPicPr>
        <p:blipFill rotWithShape="1">
          <a:blip r:embed="rId5">
            <a:alphaModFix/>
          </a:blip>
          <a:srcRect b="0" l="0" r="0" t="0"/>
          <a:stretch/>
        </p:blipFill>
        <p:spPr>
          <a:xfrm>
            <a:off x="8707726" y="74647"/>
            <a:ext cx="719319" cy="595765"/>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59" name="Shape 59"/>
        <p:cNvGrpSpPr/>
        <p:nvPr/>
      </p:nvGrpSpPr>
      <p:grpSpPr>
        <a:xfrm>
          <a:off x="0" y="0"/>
          <a:ext cx="0" cy="0"/>
          <a:chOff x="0" y="0"/>
          <a:chExt cx="0" cy="0"/>
        </a:xfrm>
      </p:grpSpPr>
      <p:sp>
        <p:nvSpPr>
          <p:cNvPr id="60" name="Google Shape;60;p2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2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62" name="Google Shape;62;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65" name="Shape 65"/>
        <p:cNvGrpSpPr/>
        <p:nvPr/>
      </p:nvGrpSpPr>
      <p:grpSpPr>
        <a:xfrm>
          <a:off x="0" y="0"/>
          <a:ext cx="0" cy="0"/>
          <a:chOff x="0" y="0"/>
          <a:chExt cx="0" cy="0"/>
        </a:xfrm>
      </p:grpSpPr>
      <p:sp>
        <p:nvSpPr>
          <p:cNvPr id="66" name="Google Shape;66;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2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 name="Google Shape;68;p2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9" name="Google Shape;69;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
        <p:nvSpPr>
          <p:cNvPr id="72" name="Google Shape;72;p25"/>
          <p:cNvSpPr/>
          <p:nvPr/>
        </p:nvSpPr>
        <p:spPr>
          <a:xfrm>
            <a:off x="8153400" y="-14501"/>
            <a:ext cx="4038600" cy="774063"/>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3" name="Google Shape;73;p25"/>
          <p:cNvSpPr/>
          <p:nvPr/>
        </p:nvSpPr>
        <p:spPr>
          <a:xfrm>
            <a:off x="0" y="0"/>
            <a:ext cx="8610600" cy="774063"/>
          </a:xfrm>
          <a:prstGeom prst="rect">
            <a:avLst/>
          </a:prstGeom>
          <a:solidFill>
            <a:srgbClr val="684608"/>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74" name="Google Shape;74;p25"/>
          <p:cNvPicPr preferRelativeResize="0"/>
          <p:nvPr/>
        </p:nvPicPr>
        <p:blipFill rotWithShape="1">
          <a:blip r:embed="rId2">
            <a:alphaModFix/>
          </a:blip>
          <a:srcRect b="0" l="0" r="0" t="0"/>
          <a:stretch/>
        </p:blipFill>
        <p:spPr>
          <a:xfrm>
            <a:off x="152400" y="-151538"/>
            <a:ext cx="1323965" cy="774064"/>
          </a:xfrm>
          <a:prstGeom prst="rect">
            <a:avLst/>
          </a:prstGeom>
          <a:noFill/>
          <a:ln>
            <a:noFill/>
          </a:ln>
        </p:spPr>
      </p:pic>
      <p:sp>
        <p:nvSpPr>
          <p:cNvPr id="75" name="Google Shape;75;p25"/>
          <p:cNvSpPr txBox="1"/>
          <p:nvPr/>
        </p:nvSpPr>
        <p:spPr>
          <a:xfrm>
            <a:off x="1676400" y="0"/>
            <a:ext cx="10515600" cy="835025"/>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lt2"/>
              </a:buClr>
              <a:buSzPts val="2800"/>
              <a:buFont typeface="Calibri"/>
              <a:buNone/>
            </a:pPr>
            <a:r>
              <a:rPr lang="en-US" sz="2800">
                <a:solidFill>
                  <a:schemeClr val="lt2"/>
                </a:solidFill>
                <a:latin typeface="Calibri"/>
                <a:ea typeface="Calibri"/>
                <a:cs typeface="Calibri"/>
                <a:sym typeface="Calibri"/>
              </a:rPr>
              <a:t>Beginner Farmer Resources</a:t>
            </a:r>
            <a:endParaRPr/>
          </a:p>
        </p:txBody>
      </p:sp>
      <p:pic>
        <p:nvPicPr>
          <p:cNvPr id="76" name="Google Shape;76;p25"/>
          <p:cNvPicPr preferRelativeResize="0"/>
          <p:nvPr/>
        </p:nvPicPr>
        <p:blipFill rotWithShape="1">
          <a:blip r:embed="rId3">
            <a:alphaModFix/>
          </a:blip>
          <a:srcRect b="0" l="0" r="0" t="0"/>
          <a:stretch/>
        </p:blipFill>
        <p:spPr>
          <a:xfrm>
            <a:off x="10759440" y="-7116"/>
            <a:ext cx="1432560" cy="856642"/>
          </a:xfrm>
          <a:prstGeom prst="rect">
            <a:avLst/>
          </a:prstGeom>
          <a:noFill/>
          <a:ln>
            <a:noFill/>
          </a:ln>
        </p:spPr>
      </p:pic>
      <p:pic>
        <p:nvPicPr>
          <p:cNvPr id="77" name="Google Shape;77;p25"/>
          <p:cNvPicPr preferRelativeResize="0"/>
          <p:nvPr/>
        </p:nvPicPr>
        <p:blipFill rotWithShape="1">
          <a:blip r:embed="rId4">
            <a:alphaModFix/>
          </a:blip>
          <a:srcRect b="0" l="0" r="0" t="0"/>
          <a:stretch/>
        </p:blipFill>
        <p:spPr>
          <a:xfrm>
            <a:off x="9501183" y="166286"/>
            <a:ext cx="1158240" cy="441490"/>
          </a:xfrm>
          <a:prstGeom prst="rect">
            <a:avLst/>
          </a:prstGeom>
          <a:noFill/>
          <a:ln>
            <a:noFill/>
          </a:ln>
        </p:spPr>
      </p:pic>
      <p:pic>
        <p:nvPicPr>
          <p:cNvPr id="78" name="Google Shape;78;p25"/>
          <p:cNvPicPr preferRelativeResize="0"/>
          <p:nvPr/>
        </p:nvPicPr>
        <p:blipFill rotWithShape="1">
          <a:blip r:embed="rId5">
            <a:alphaModFix/>
          </a:blip>
          <a:srcRect b="0" l="0" r="0" t="0"/>
          <a:stretch/>
        </p:blipFill>
        <p:spPr>
          <a:xfrm>
            <a:off x="8707726" y="74647"/>
            <a:ext cx="719319" cy="595765"/>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79" name="Shape 79"/>
        <p:cNvGrpSpPr/>
        <p:nvPr/>
      </p:nvGrpSpPr>
      <p:grpSpPr>
        <a:xfrm>
          <a:off x="0" y="0"/>
          <a:ext cx="0" cy="0"/>
          <a:chOff x="0" y="0"/>
          <a:chExt cx="0" cy="0"/>
        </a:xfrm>
      </p:grpSpPr>
      <p:sp>
        <p:nvSpPr>
          <p:cNvPr id="80" name="Google Shape;80;p2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2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2" name="Google Shape;82;p2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2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4" name="Google Shape;84;p2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5" name="Google Shape;85;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
        <p:nvSpPr>
          <p:cNvPr id="88" name="Google Shape;88;p26"/>
          <p:cNvSpPr/>
          <p:nvPr/>
        </p:nvSpPr>
        <p:spPr>
          <a:xfrm>
            <a:off x="8153400" y="-14501"/>
            <a:ext cx="4038600" cy="774063"/>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9" name="Google Shape;89;p26"/>
          <p:cNvSpPr/>
          <p:nvPr/>
        </p:nvSpPr>
        <p:spPr>
          <a:xfrm>
            <a:off x="0" y="0"/>
            <a:ext cx="8610600" cy="774063"/>
          </a:xfrm>
          <a:prstGeom prst="rect">
            <a:avLst/>
          </a:prstGeom>
          <a:solidFill>
            <a:srgbClr val="684608"/>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90" name="Google Shape;90;p26"/>
          <p:cNvPicPr preferRelativeResize="0"/>
          <p:nvPr/>
        </p:nvPicPr>
        <p:blipFill rotWithShape="1">
          <a:blip r:embed="rId2">
            <a:alphaModFix/>
          </a:blip>
          <a:srcRect b="0" l="0" r="0" t="0"/>
          <a:stretch/>
        </p:blipFill>
        <p:spPr>
          <a:xfrm>
            <a:off x="152400" y="-151538"/>
            <a:ext cx="1323965" cy="774064"/>
          </a:xfrm>
          <a:prstGeom prst="rect">
            <a:avLst/>
          </a:prstGeom>
          <a:noFill/>
          <a:ln>
            <a:noFill/>
          </a:ln>
        </p:spPr>
      </p:pic>
      <p:sp>
        <p:nvSpPr>
          <p:cNvPr id="91" name="Google Shape;91;p26"/>
          <p:cNvSpPr txBox="1"/>
          <p:nvPr/>
        </p:nvSpPr>
        <p:spPr>
          <a:xfrm>
            <a:off x="1676400" y="0"/>
            <a:ext cx="10515600" cy="835025"/>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lt2"/>
              </a:buClr>
              <a:buSzPts val="2800"/>
              <a:buFont typeface="Calibri"/>
              <a:buNone/>
            </a:pPr>
            <a:r>
              <a:rPr lang="en-US" sz="2800">
                <a:solidFill>
                  <a:schemeClr val="lt2"/>
                </a:solidFill>
                <a:latin typeface="Calibri"/>
                <a:ea typeface="Calibri"/>
                <a:cs typeface="Calibri"/>
                <a:sym typeface="Calibri"/>
              </a:rPr>
              <a:t>Beginner Farmer Resources</a:t>
            </a:r>
            <a:endParaRPr/>
          </a:p>
        </p:txBody>
      </p:sp>
      <p:pic>
        <p:nvPicPr>
          <p:cNvPr id="92" name="Google Shape;92;p26"/>
          <p:cNvPicPr preferRelativeResize="0"/>
          <p:nvPr/>
        </p:nvPicPr>
        <p:blipFill rotWithShape="1">
          <a:blip r:embed="rId3">
            <a:alphaModFix/>
          </a:blip>
          <a:srcRect b="0" l="0" r="0" t="0"/>
          <a:stretch/>
        </p:blipFill>
        <p:spPr>
          <a:xfrm>
            <a:off x="10759440" y="-7116"/>
            <a:ext cx="1432560" cy="856642"/>
          </a:xfrm>
          <a:prstGeom prst="rect">
            <a:avLst/>
          </a:prstGeom>
          <a:noFill/>
          <a:ln>
            <a:noFill/>
          </a:ln>
        </p:spPr>
      </p:pic>
      <p:pic>
        <p:nvPicPr>
          <p:cNvPr id="93" name="Google Shape;93;p26"/>
          <p:cNvPicPr preferRelativeResize="0"/>
          <p:nvPr/>
        </p:nvPicPr>
        <p:blipFill rotWithShape="1">
          <a:blip r:embed="rId4">
            <a:alphaModFix/>
          </a:blip>
          <a:srcRect b="0" l="0" r="0" t="0"/>
          <a:stretch/>
        </p:blipFill>
        <p:spPr>
          <a:xfrm>
            <a:off x="9501183" y="166286"/>
            <a:ext cx="1158240" cy="441490"/>
          </a:xfrm>
          <a:prstGeom prst="rect">
            <a:avLst/>
          </a:prstGeom>
          <a:noFill/>
          <a:ln>
            <a:noFill/>
          </a:ln>
        </p:spPr>
      </p:pic>
      <p:pic>
        <p:nvPicPr>
          <p:cNvPr id="94" name="Google Shape;94;p26"/>
          <p:cNvPicPr preferRelativeResize="0"/>
          <p:nvPr/>
        </p:nvPicPr>
        <p:blipFill rotWithShape="1">
          <a:blip r:embed="rId5">
            <a:alphaModFix/>
          </a:blip>
          <a:srcRect b="0" l="0" r="0" t="0"/>
          <a:stretch/>
        </p:blipFill>
        <p:spPr>
          <a:xfrm>
            <a:off x="8707726" y="74647"/>
            <a:ext cx="719319" cy="595765"/>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95" name="Shape 95"/>
        <p:cNvGrpSpPr/>
        <p:nvPr/>
      </p:nvGrpSpPr>
      <p:grpSpPr>
        <a:xfrm>
          <a:off x="0" y="0"/>
          <a:ext cx="0" cy="0"/>
          <a:chOff x="0" y="0"/>
          <a:chExt cx="0" cy="0"/>
        </a:xfrm>
      </p:grpSpPr>
      <p:sp>
        <p:nvSpPr>
          <p:cNvPr id="96" name="Google Shape;96;p2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 name="Google Shape;97;p2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8" name="Google Shape;98;p2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9" name="Google Shape;99;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
        <p:nvSpPr>
          <p:cNvPr id="102" name="Google Shape;102;p27"/>
          <p:cNvSpPr/>
          <p:nvPr/>
        </p:nvSpPr>
        <p:spPr>
          <a:xfrm>
            <a:off x="8153400" y="-14501"/>
            <a:ext cx="4038600" cy="774063"/>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3" name="Google Shape;103;p27"/>
          <p:cNvSpPr/>
          <p:nvPr/>
        </p:nvSpPr>
        <p:spPr>
          <a:xfrm>
            <a:off x="0" y="0"/>
            <a:ext cx="8610600" cy="774063"/>
          </a:xfrm>
          <a:prstGeom prst="rect">
            <a:avLst/>
          </a:prstGeom>
          <a:solidFill>
            <a:srgbClr val="684608"/>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104" name="Google Shape;104;p27"/>
          <p:cNvPicPr preferRelativeResize="0"/>
          <p:nvPr/>
        </p:nvPicPr>
        <p:blipFill rotWithShape="1">
          <a:blip r:embed="rId2">
            <a:alphaModFix/>
          </a:blip>
          <a:srcRect b="0" l="0" r="0" t="0"/>
          <a:stretch/>
        </p:blipFill>
        <p:spPr>
          <a:xfrm>
            <a:off x="152400" y="-151538"/>
            <a:ext cx="1323965" cy="774064"/>
          </a:xfrm>
          <a:prstGeom prst="rect">
            <a:avLst/>
          </a:prstGeom>
          <a:noFill/>
          <a:ln>
            <a:noFill/>
          </a:ln>
        </p:spPr>
      </p:pic>
      <p:sp>
        <p:nvSpPr>
          <p:cNvPr id="105" name="Google Shape;105;p27"/>
          <p:cNvSpPr txBox="1"/>
          <p:nvPr/>
        </p:nvSpPr>
        <p:spPr>
          <a:xfrm>
            <a:off x="1676400" y="0"/>
            <a:ext cx="10515600" cy="835025"/>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lt2"/>
              </a:buClr>
              <a:buSzPts val="2800"/>
              <a:buFont typeface="Calibri"/>
              <a:buNone/>
            </a:pPr>
            <a:r>
              <a:rPr lang="en-US" sz="2800">
                <a:solidFill>
                  <a:schemeClr val="lt2"/>
                </a:solidFill>
                <a:latin typeface="Calibri"/>
                <a:ea typeface="Calibri"/>
                <a:cs typeface="Calibri"/>
                <a:sym typeface="Calibri"/>
              </a:rPr>
              <a:t>Beginner Farmer Resources</a:t>
            </a:r>
            <a:endParaRPr/>
          </a:p>
        </p:txBody>
      </p:sp>
      <p:pic>
        <p:nvPicPr>
          <p:cNvPr id="106" name="Google Shape;106;p27"/>
          <p:cNvPicPr preferRelativeResize="0"/>
          <p:nvPr/>
        </p:nvPicPr>
        <p:blipFill rotWithShape="1">
          <a:blip r:embed="rId3">
            <a:alphaModFix/>
          </a:blip>
          <a:srcRect b="0" l="0" r="0" t="0"/>
          <a:stretch/>
        </p:blipFill>
        <p:spPr>
          <a:xfrm>
            <a:off x="10759440" y="-7116"/>
            <a:ext cx="1432560" cy="856642"/>
          </a:xfrm>
          <a:prstGeom prst="rect">
            <a:avLst/>
          </a:prstGeom>
          <a:noFill/>
          <a:ln>
            <a:noFill/>
          </a:ln>
        </p:spPr>
      </p:pic>
      <p:pic>
        <p:nvPicPr>
          <p:cNvPr id="107" name="Google Shape;107;p27"/>
          <p:cNvPicPr preferRelativeResize="0"/>
          <p:nvPr/>
        </p:nvPicPr>
        <p:blipFill rotWithShape="1">
          <a:blip r:embed="rId4">
            <a:alphaModFix/>
          </a:blip>
          <a:srcRect b="0" l="0" r="0" t="0"/>
          <a:stretch/>
        </p:blipFill>
        <p:spPr>
          <a:xfrm>
            <a:off x="9501183" y="166286"/>
            <a:ext cx="1158240" cy="441490"/>
          </a:xfrm>
          <a:prstGeom prst="rect">
            <a:avLst/>
          </a:prstGeom>
          <a:noFill/>
          <a:ln>
            <a:noFill/>
          </a:ln>
        </p:spPr>
      </p:pic>
      <p:pic>
        <p:nvPicPr>
          <p:cNvPr id="108" name="Google Shape;108;p27"/>
          <p:cNvPicPr preferRelativeResize="0"/>
          <p:nvPr/>
        </p:nvPicPr>
        <p:blipFill rotWithShape="1">
          <a:blip r:embed="rId5">
            <a:alphaModFix/>
          </a:blip>
          <a:srcRect b="0" l="0" r="0" t="0"/>
          <a:stretch/>
        </p:blipFill>
        <p:spPr>
          <a:xfrm>
            <a:off x="8707726" y="74647"/>
            <a:ext cx="719319" cy="595765"/>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109" name="Shape 109"/>
        <p:cNvGrpSpPr/>
        <p:nvPr/>
      </p:nvGrpSpPr>
      <p:grpSpPr>
        <a:xfrm>
          <a:off x="0" y="0"/>
          <a:ext cx="0" cy="0"/>
          <a:chOff x="0" y="0"/>
          <a:chExt cx="0" cy="0"/>
        </a:xfrm>
      </p:grpSpPr>
      <p:sp>
        <p:nvSpPr>
          <p:cNvPr id="110" name="Google Shape;110;p2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1" name="Google Shape;111;p28"/>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12" name="Google Shape;112;p2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3" name="Google Shape;113;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
        <p:nvSpPr>
          <p:cNvPr id="116" name="Google Shape;116;p28"/>
          <p:cNvSpPr/>
          <p:nvPr/>
        </p:nvSpPr>
        <p:spPr>
          <a:xfrm>
            <a:off x="8153400" y="-14501"/>
            <a:ext cx="4038600" cy="774063"/>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7" name="Google Shape;117;p28"/>
          <p:cNvSpPr/>
          <p:nvPr/>
        </p:nvSpPr>
        <p:spPr>
          <a:xfrm>
            <a:off x="0" y="0"/>
            <a:ext cx="8610600" cy="774063"/>
          </a:xfrm>
          <a:prstGeom prst="rect">
            <a:avLst/>
          </a:prstGeom>
          <a:solidFill>
            <a:srgbClr val="684608"/>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118" name="Google Shape;118;p28"/>
          <p:cNvPicPr preferRelativeResize="0"/>
          <p:nvPr/>
        </p:nvPicPr>
        <p:blipFill rotWithShape="1">
          <a:blip r:embed="rId2">
            <a:alphaModFix/>
          </a:blip>
          <a:srcRect b="0" l="0" r="0" t="0"/>
          <a:stretch/>
        </p:blipFill>
        <p:spPr>
          <a:xfrm>
            <a:off x="152400" y="-151538"/>
            <a:ext cx="1323965" cy="774064"/>
          </a:xfrm>
          <a:prstGeom prst="rect">
            <a:avLst/>
          </a:prstGeom>
          <a:noFill/>
          <a:ln>
            <a:noFill/>
          </a:ln>
        </p:spPr>
      </p:pic>
      <p:sp>
        <p:nvSpPr>
          <p:cNvPr id="119" name="Google Shape;119;p28"/>
          <p:cNvSpPr txBox="1"/>
          <p:nvPr/>
        </p:nvSpPr>
        <p:spPr>
          <a:xfrm>
            <a:off x="1676400" y="0"/>
            <a:ext cx="10515600" cy="835025"/>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lt2"/>
              </a:buClr>
              <a:buSzPts val="2800"/>
              <a:buFont typeface="Calibri"/>
              <a:buNone/>
            </a:pPr>
            <a:r>
              <a:rPr lang="en-US" sz="2800">
                <a:solidFill>
                  <a:schemeClr val="lt2"/>
                </a:solidFill>
                <a:latin typeface="Calibri"/>
                <a:ea typeface="Calibri"/>
                <a:cs typeface="Calibri"/>
                <a:sym typeface="Calibri"/>
              </a:rPr>
              <a:t>Beginner Farmer Resources</a:t>
            </a:r>
            <a:endParaRPr/>
          </a:p>
        </p:txBody>
      </p:sp>
      <p:pic>
        <p:nvPicPr>
          <p:cNvPr id="120" name="Google Shape;120;p28"/>
          <p:cNvPicPr preferRelativeResize="0"/>
          <p:nvPr/>
        </p:nvPicPr>
        <p:blipFill rotWithShape="1">
          <a:blip r:embed="rId3">
            <a:alphaModFix/>
          </a:blip>
          <a:srcRect b="0" l="0" r="0" t="0"/>
          <a:stretch/>
        </p:blipFill>
        <p:spPr>
          <a:xfrm>
            <a:off x="10759440" y="-7116"/>
            <a:ext cx="1432560" cy="856642"/>
          </a:xfrm>
          <a:prstGeom prst="rect">
            <a:avLst/>
          </a:prstGeom>
          <a:noFill/>
          <a:ln>
            <a:noFill/>
          </a:ln>
        </p:spPr>
      </p:pic>
      <p:pic>
        <p:nvPicPr>
          <p:cNvPr id="121" name="Google Shape;121;p28"/>
          <p:cNvPicPr preferRelativeResize="0"/>
          <p:nvPr/>
        </p:nvPicPr>
        <p:blipFill rotWithShape="1">
          <a:blip r:embed="rId4">
            <a:alphaModFix/>
          </a:blip>
          <a:srcRect b="0" l="0" r="0" t="0"/>
          <a:stretch/>
        </p:blipFill>
        <p:spPr>
          <a:xfrm>
            <a:off x="9501183" y="166286"/>
            <a:ext cx="1158240" cy="441490"/>
          </a:xfrm>
          <a:prstGeom prst="rect">
            <a:avLst/>
          </a:prstGeom>
          <a:noFill/>
          <a:ln>
            <a:noFill/>
          </a:ln>
        </p:spPr>
      </p:pic>
      <p:pic>
        <p:nvPicPr>
          <p:cNvPr id="122" name="Google Shape;122;p28"/>
          <p:cNvPicPr preferRelativeResize="0"/>
          <p:nvPr/>
        </p:nvPicPr>
        <p:blipFill rotWithShape="1">
          <a:blip r:embed="rId5">
            <a:alphaModFix/>
          </a:blip>
          <a:srcRect b="0" l="0" r="0" t="0"/>
          <a:stretch/>
        </p:blipFill>
        <p:spPr>
          <a:xfrm>
            <a:off x="8707726" y="74647"/>
            <a:ext cx="719319" cy="595765"/>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123" name="Shape 123"/>
        <p:cNvGrpSpPr/>
        <p:nvPr/>
      </p:nvGrpSpPr>
      <p:grpSpPr>
        <a:xfrm>
          <a:off x="0" y="0"/>
          <a:ext cx="0" cy="0"/>
          <a:chOff x="0" y="0"/>
          <a:chExt cx="0" cy="0"/>
        </a:xfrm>
      </p:grpSpPr>
      <p:sp>
        <p:nvSpPr>
          <p:cNvPr id="124" name="Google Shape;124;p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5" name="Google Shape;125;p2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6" name="Google Shape;126;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
        <p:nvSpPr>
          <p:cNvPr id="129" name="Google Shape;129;p29"/>
          <p:cNvSpPr/>
          <p:nvPr/>
        </p:nvSpPr>
        <p:spPr>
          <a:xfrm>
            <a:off x="8153400" y="-14501"/>
            <a:ext cx="4038600" cy="774063"/>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0" name="Google Shape;130;p29"/>
          <p:cNvSpPr/>
          <p:nvPr/>
        </p:nvSpPr>
        <p:spPr>
          <a:xfrm>
            <a:off x="0" y="0"/>
            <a:ext cx="8610600" cy="774063"/>
          </a:xfrm>
          <a:prstGeom prst="rect">
            <a:avLst/>
          </a:prstGeom>
          <a:solidFill>
            <a:srgbClr val="684608"/>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131" name="Google Shape;131;p29"/>
          <p:cNvPicPr preferRelativeResize="0"/>
          <p:nvPr/>
        </p:nvPicPr>
        <p:blipFill rotWithShape="1">
          <a:blip r:embed="rId2">
            <a:alphaModFix/>
          </a:blip>
          <a:srcRect b="0" l="0" r="0" t="0"/>
          <a:stretch/>
        </p:blipFill>
        <p:spPr>
          <a:xfrm>
            <a:off x="152400" y="-151538"/>
            <a:ext cx="1323965" cy="774064"/>
          </a:xfrm>
          <a:prstGeom prst="rect">
            <a:avLst/>
          </a:prstGeom>
          <a:noFill/>
          <a:ln>
            <a:noFill/>
          </a:ln>
        </p:spPr>
      </p:pic>
      <p:sp>
        <p:nvSpPr>
          <p:cNvPr id="132" name="Google Shape;132;p29"/>
          <p:cNvSpPr txBox="1"/>
          <p:nvPr/>
        </p:nvSpPr>
        <p:spPr>
          <a:xfrm>
            <a:off x="1676400" y="0"/>
            <a:ext cx="10515600" cy="835025"/>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lt2"/>
              </a:buClr>
              <a:buSzPts val="2800"/>
              <a:buFont typeface="Calibri"/>
              <a:buNone/>
            </a:pPr>
            <a:r>
              <a:rPr lang="en-US" sz="2800">
                <a:solidFill>
                  <a:schemeClr val="lt2"/>
                </a:solidFill>
                <a:latin typeface="Calibri"/>
                <a:ea typeface="Calibri"/>
                <a:cs typeface="Calibri"/>
                <a:sym typeface="Calibri"/>
              </a:rPr>
              <a:t>Beginner Farmer Resources</a:t>
            </a:r>
            <a:endParaRPr/>
          </a:p>
        </p:txBody>
      </p:sp>
      <p:pic>
        <p:nvPicPr>
          <p:cNvPr id="133" name="Google Shape;133;p29"/>
          <p:cNvPicPr preferRelativeResize="0"/>
          <p:nvPr/>
        </p:nvPicPr>
        <p:blipFill rotWithShape="1">
          <a:blip r:embed="rId3">
            <a:alphaModFix/>
          </a:blip>
          <a:srcRect b="0" l="0" r="0" t="0"/>
          <a:stretch/>
        </p:blipFill>
        <p:spPr>
          <a:xfrm>
            <a:off x="10759440" y="-7116"/>
            <a:ext cx="1432560" cy="856642"/>
          </a:xfrm>
          <a:prstGeom prst="rect">
            <a:avLst/>
          </a:prstGeom>
          <a:noFill/>
          <a:ln>
            <a:noFill/>
          </a:ln>
        </p:spPr>
      </p:pic>
      <p:pic>
        <p:nvPicPr>
          <p:cNvPr id="134" name="Google Shape;134;p29"/>
          <p:cNvPicPr preferRelativeResize="0"/>
          <p:nvPr/>
        </p:nvPicPr>
        <p:blipFill rotWithShape="1">
          <a:blip r:embed="rId4">
            <a:alphaModFix/>
          </a:blip>
          <a:srcRect b="0" l="0" r="0" t="0"/>
          <a:stretch/>
        </p:blipFill>
        <p:spPr>
          <a:xfrm>
            <a:off x="9501183" y="166286"/>
            <a:ext cx="1158240" cy="441490"/>
          </a:xfrm>
          <a:prstGeom prst="rect">
            <a:avLst/>
          </a:prstGeom>
          <a:noFill/>
          <a:ln>
            <a:noFill/>
          </a:ln>
        </p:spPr>
      </p:pic>
      <p:pic>
        <p:nvPicPr>
          <p:cNvPr id="135" name="Google Shape;135;p29"/>
          <p:cNvPicPr preferRelativeResize="0"/>
          <p:nvPr/>
        </p:nvPicPr>
        <p:blipFill rotWithShape="1">
          <a:blip r:embed="rId5">
            <a:alphaModFix/>
          </a:blip>
          <a:srcRect b="0" l="0" r="0" t="0"/>
          <a:stretch/>
        </p:blipFill>
        <p:spPr>
          <a:xfrm>
            <a:off x="8707726" y="74647"/>
            <a:ext cx="719319" cy="595765"/>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136" name="Shape 136"/>
        <p:cNvGrpSpPr/>
        <p:nvPr/>
      </p:nvGrpSpPr>
      <p:grpSpPr>
        <a:xfrm>
          <a:off x="0" y="0"/>
          <a:ext cx="0" cy="0"/>
          <a:chOff x="0" y="0"/>
          <a:chExt cx="0" cy="0"/>
        </a:xfrm>
      </p:grpSpPr>
      <p:sp>
        <p:nvSpPr>
          <p:cNvPr id="137" name="Google Shape;137;p3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8" name="Google Shape;138;p3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9" name="Google Shape;139;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0" name="Google Shape;140;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CF8EE"/>
        </a:solidFill>
      </p:bgPr>
    </p:bg>
    <p:spTree>
      <p:nvGrpSpPr>
        <p:cNvPr id="9" name="Shape 9"/>
        <p:cNvGrpSpPr/>
        <p:nvPr/>
      </p:nvGrpSpPr>
      <p:grpSpPr>
        <a:xfrm>
          <a:off x="0" y="0"/>
          <a:ext cx="0" cy="0"/>
          <a:chOff x="0" y="0"/>
          <a:chExt cx="0" cy="0"/>
        </a:xfrm>
      </p:grpSpPr>
      <p:sp>
        <p:nvSpPr>
          <p:cNvPr id="10" name="Google Shape;10;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9.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1.jpg"/><Relationship Id="rId4" Type="http://schemas.openxmlformats.org/officeDocument/2006/relationships/image" Target="../media/image10.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1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8.jpg"/><Relationship Id="rId4" Type="http://schemas.openxmlformats.org/officeDocument/2006/relationships/image" Target="../media/image1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9.jpg"/><Relationship Id="rId4" Type="http://schemas.openxmlformats.org/officeDocument/2006/relationships/image" Target="../media/image2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5" name="Shape 145"/>
        <p:cNvGrpSpPr/>
        <p:nvPr/>
      </p:nvGrpSpPr>
      <p:grpSpPr>
        <a:xfrm>
          <a:off x="0" y="0"/>
          <a:ext cx="0" cy="0"/>
          <a:chOff x="0" y="0"/>
          <a:chExt cx="0" cy="0"/>
        </a:xfrm>
      </p:grpSpPr>
      <p:sp>
        <p:nvSpPr>
          <p:cNvPr id="146" name="Google Shape;146;p1"/>
          <p:cNvSpPr txBox="1"/>
          <p:nvPr>
            <p:ph type="ctrTitle"/>
          </p:nvPr>
        </p:nvSpPr>
        <p:spPr>
          <a:xfrm>
            <a:off x="1620252" y="2115400"/>
            <a:ext cx="8855242" cy="1010158"/>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accent2"/>
              </a:buClr>
              <a:buSzPts val="5400"/>
              <a:buFont typeface="Calibri"/>
              <a:buNone/>
            </a:pPr>
            <a:r>
              <a:rPr b="1" lang="en-US" sz="5400">
                <a:solidFill>
                  <a:schemeClr val="accent2"/>
                </a:solidFill>
              </a:rPr>
              <a:t>Welfare, Health and Biosecurity</a:t>
            </a:r>
            <a:endParaRPr/>
          </a:p>
        </p:txBody>
      </p:sp>
      <p:sp>
        <p:nvSpPr>
          <p:cNvPr id="147" name="Google Shape;147;p1"/>
          <p:cNvSpPr txBox="1"/>
          <p:nvPr/>
        </p:nvSpPr>
        <p:spPr>
          <a:xfrm>
            <a:off x="2618873" y="3207104"/>
            <a:ext cx="6858000" cy="301996"/>
          </a:xfrm>
          <a:prstGeom prst="rect">
            <a:avLst/>
          </a:prstGeom>
          <a:noFill/>
          <a:ln>
            <a:noFill/>
          </a:ln>
        </p:spPr>
        <p:txBody>
          <a:bodyPr anchorCtr="0" anchor="t" bIns="45700" lIns="91425" spcFirstLastPara="1" rIns="91425" wrap="square" tIns="45700">
            <a:normAutofit/>
          </a:bodyPr>
          <a:lstStyle/>
          <a:p>
            <a:pPr indent="0" lvl="0" marL="0" marR="0" rtl="0" algn="ctr">
              <a:lnSpc>
                <a:spcPct val="70000"/>
              </a:lnSpc>
              <a:spcBef>
                <a:spcPts val="0"/>
              </a:spcBef>
              <a:spcAft>
                <a:spcPts val="0"/>
              </a:spcAft>
              <a:buClr>
                <a:srgbClr val="572700"/>
              </a:buClr>
              <a:buSzPts val="1679"/>
              <a:buFont typeface="Arial"/>
              <a:buNone/>
            </a:pPr>
            <a:r>
              <a:rPr b="0" i="0" lang="en-US" sz="1679" u="none" cap="none" strike="noStrike">
                <a:solidFill>
                  <a:srgbClr val="572700"/>
                </a:solidFill>
                <a:latin typeface="Calibri"/>
                <a:ea typeface="Calibri"/>
                <a:cs typeface="Calibri"/>
                <a:sym typeface="Calibri"/>
              </a:rPr>
              <a:t>Silvana Pietrosemoli</a:t>
            </a:r>
            <a:endParaRPr/>
          </a:p>
        </p:txBody>
      </p:sp>
      <p:sp>
        <p:nvSpPr>
          <p:cNvPr id="148" name="Google Shape;148;p1"/>
          <p:cNvSpPr txBox="1"/>
          <p:nvPr/>
        </p:nvSpPr>
        <p:spPr>
          <a:xfrm>
            <a:off x="2258854" y="3677726"/>
            <a:ext cx="8480100" cy="4737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572700"/>
              </a:buClr>
              <a:buSzPts val="1400"/>
              <a:buFont typeface="Arial"/>
              <a:buNone/>
            </a:pPr>
            <a:r>
              <a:rPr i="1" lang="en-US" sz="1200">
                <a:solidFill>
                  <a:schemeClr val="dk1"/>
                </a:solidFill>
                <a:latin typeface="Times New Roman"/>
                <a:ea typeface="Times New Roman"/>
                <a:cs typeface="Times New Roman"/>
                <a:sym typeface="Times New Roman"/>
              </a:rPr>
              <a:t>This presentation template was developed by NC Choices and project partners to be shared in full for educational purposes.  NC Choices, funders, and project partners are not responsible for content selected or adapted outside of the original slide deck presentation. The project is supported by the Beginning Farmer and Rancher Development Program competitive grant no. 2018-70017-28550 of the USDA National Institute of Food and Agriculture.</a:t>
            </a:r>
            <a:endParaRPr/>
          </a:p>
        </p:txBody>
      </p:sp>
      <p:sp>
        <p:nvSpPr>
          <p:cNvPr id="149" name="Google Shape;149;p1"/>
          <p:cNvSpPr txBox="1"/>
          <p:nvPr/>
        </p:nvSpPr>
        <p:spPr>
          <a:xfrm>
            <a:off x="1524000" y="565649"/>
            <a:ext cx="9144000" cy="473700"/>
          </a:xfrm>
          <a:prstGeom prst="rect">
            <a:avLst/>
          </a:prstGeom>
          <a:noFill/>
          <a:ln>
            <a:noFill/>
          </a:ln>
        </p:spPr>
        <p:txBody>
          <a:bodyPr anchorCtr="0" anchor="t" bIns="45700" lIns="91425" spcFirstLastPara="1" rIns="91425" wrap="square" tIns="45700">
            <a:normAutofit/>
          </a:bodyPr>
          <a:lstStyle/>
          <a:p>
            <a:pPr indent="0" lvl="0" marL="0" marR="0" rtl="0" algn="ctr">
              <a:lnSpc>
                <a:spcPct val="90000"/>
              </a:lnSpc>
              <a:spcBef>
                <a:spcPts val="0"/>
              </a:spcBef>
              <a:spcAft>
                <a:spcPts val="0"/>
              </a:spcAft>
              <a:buClr>
                <a:srgbClr val="572700"/>
              </a:buClr>
              <a:buSzPts val="2400"/>
              <a:buFont typeface="Arial"/>
              <a:buNone/>
            </a:pPr>
            <a:r>
              <a:rPr b="1" i="0" lang="en-US" sz="2400" u="none" cap="none" strike="noStrike">
                <a:solidFill>
                  <a:srgbClr val="572700"/>
                </a:solidFill>
                <a:latin typeface="Calibri"/>
                <a:ea typeface="Calibri"/>
                <a:cs typeface="Calibri"/>
                <a:sym typeface="Calibri"/>
              </a:rPr>
              <a:t>Beginner Farmer Resources</a:t>
            </a:r>
            <a:endParaRPr b="1" i="0" sz="2400" u="none" cap="none" strike="noStrike">
              <a:solidFill>
                <a:srgbClr val="572700"/>
              </a:solidFill>
              <a:latin typeface="Calibri"/>
              <a:ea typeface="Calibri"/>
              <a:cs typeface="Calibri"/>
              <a:sym typeface="Calibri"/>
            </a:endParaRPr>
          </a:p>
        </p:txBody>
      </p:sp>
      <p:sp>
        <p:nvSpPr>
          <p:cNvPr id="150" name="Google Shape;150;p1"/>
          <p:cNvSpPr txBox="1"/>
          <p:nvPr>
            <p:ph idx="1" type="subTitle"/>
          </p:nvPr>
        </p:nvSpPr>
        <p:spPr>
          <a:xfrm>
            <a:off x="1524000" y="987367"/>
            <a:ext cx="9144000" cy="4737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accent2"/>
              </a:buClr>
              <a:buSzPts val="2400"/>
              <a:buNone/>
            </a:pPr>
            <a:r>
              <a:rPr b="1" lang="en-US">
                <a:solidFill>
                  <a:schemeClr val="accent2"/>
                </a:solidFill>
              </a:rPr>
              <a:t>Pastured Pork Production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5" name="Shape 155"/>
        <p:cNvGrpSpPr/>
        <p:nvPr/>
      </p:nvGrpSpPr>
      <p:grpSpPr>
        <a:xfrm>
          <a:off x="0" y="0"/>
          <a:ext cx="0" cy="0"/>
          <a:chOff x="0" y="0"/>
          <a:chExt cx="0" cy="0"/>
        </a:xfrm>
      </p:grpSpPr>
      <p:sp>
        <p:nvSpPr>
          <p:cNvPr id="156" name="Google Shape;156;p2"/>
          <p:cNvSpPr txBox="1"/>
          <p:nvPr>
            <p:ph type="title"/>
          </p:nvPr>
        </p:nvSpPr>
        <p:spPr>
          <a:xfrm>
            <a:off x="1725633" y="998463"/>
            <a:ext cx="8751351" cy="57893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2"/>
              </a:buClr>
              <a:buSzPts val="3959"/>
              <a:buFont typeface="Calibri"/>
              <a:buNone/>
            </a:pPr>
            <a:r>
              <a:rPr b="1" lang="en-US" sz="3959">
                <a:solidFill>
                  <a:schemeClr val="accent2"/>
                </a:solidFill>
              </a:rPr>
              <a:t>Avoid Stress- </a:t>
            </a:r>
            <a:r>
              <a:rPr b="1" i="1" lang="en-US" sz="3959">
                <a:solidFill>
                  <a:schemeClr val="accent2"/>
                </a:solidFill>
              </a:rPr>
              <a:t>Happy pigs are healthy pigs!</a:t>
            </a:r>
            <a:endParaRPr/>
          </a:p>
        </p:txBody>
      </p:sp>
      <p:sp>
        <p:nvSpPr>
          <p:cNvPr id="157" name="Google Shape;157;p2"/>
          <p:cNvSpPr/>
          <p:nvPr/>
        </p:nvSpPr>
        <p:spPr>
          <a:xfrm>
            <a:off x="1725633" y="2124699"/>
            <a:ext cx="4791473" cy="390876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2800" u="none" cap="none" strike="noStrike">
                <a:solidFill>
                  <a:srgbClr val="549E39"/>
                </a:solidFill>
                <a:latin typeface="Calibri"/>
                <a:ea typeface="Calibri"/>
                <a:cs typeface="Calibri"/>
                <a:sym typeface="Calibri"/>
              </a:rPr>
              <a:t>Factors that may cause stress</a:t>
            </a:r>
            <a:endParaRPr/>
          </a:p>
          <a:p>
            <a:pPr indent="0" lvl="0" marL="0" marR="0" rtl="0" algn="l">
              <a:spcBef>
                <a:spcPts val="0"/>
              </a:spcBef>
              <a:spcAft>
                <a:spcPts val="0"/>
              </a:spcAft>
              <a:buNone/>
            </a:pPr>
            <a:r>
              <a:t/>
            </a:r>
            <a:endParaRPr b="1" sz="2000">
              <a:solidFill>
                <a:srgbClr val="572700"/>
              </a:solidFill>
              <a:latin typeface="Calibri"/>
              <a:ea typeface="Calibri"/>
              <a:cs typeface="Calibri"/>
              <a:sym typeface="Calibri"/>
            </a:endParaRPr>
          </a:p>
          <a:p>
            <a:pPr indent="-127000" lvl="0" marL="0" marR="0" rtl="0" algn="l">
              <a:spcBef>
                <a:spcPts val="0"/>
              </a:spcBef>
              <a:spcAft>
                <a:spcPts val="0"/>
              </a:spcAft>
              <a:buClr>
                <a:srgbClr val="572700"/>
              </a:buClr>
              <a:buSzPts val="2000"/>
              <a:buFont typeface="Noto Sans Symbols"/>
              <a:buChar char="▪"/>
            </a:pPr>
            <a:r>
              <a:rPr b="1" lang="en-US" sz="2000">
                <a:solidFill>
                  <a:srgbClr val="572700"/>
                </a:solidFill>
                <a:latin typeface="Calibri"/>
                <a:ea typeface="Calibri"/>
                <a:cs typeface="Calibri"/>
                <a:sym typeface="Calibri"/>
              </a:rPr>
              <a:t>Disease </a:t>
            </a:r>
            <a:endParaRPr/>
          </a:p>
          <a:p>
            <a:pPr indent="-127000" lvl="0" marL="0" marR="0" rtl="0" algn="l">
              <a:spcBef>
                <a:spcPts val="0"/>
              </a:spcBef>
              <a:spcAft>
                <a:spcPts val="0"/>
              </a:spcAft>
              <a:buClr>
                <a:srgbClr val="572700"/>
              </a:buClr>
              <a:buSzPts val="2000"/>
              <a:buFont typeface="Noto Sans Symbols"/>
              <a:buChar char="▪"/>
            </a:pPr>
            <a:r>
              <a:rPr b="1" lang="en-US" sz="2000">
                <a:solidFill>
                  <a:srgbClr val="572700"/>
                </a:solidFill>
                <a:latin typeface="Calibri"/>
                <a:ea typeface="Calibri"/>
                <a:cs typeface="Calibri"/>
                <a:sym typeface="Calibri"/>
              </a:rPr>
              <a:t>Inadequate water/feed</a:t>
            </a:r>
            <a:endParaRPr/>
          </a:p>
          <a:p>
            <a:pPr indent="-127000" lvl="0" marL="0" marR="0" rtl="0" algn="l">
              <a:spcBef>
                <a:spcPts val="0"/>
              </a:spcBef>
              <a:spcAft>
                <a:spcPts val="0"/>
              </a:spcAft>
              <a:buClr>
                <a:srgbClr val="572700"/>
              </a:buClr>
              <a:buSzPts val="2000"/>
              <a:buFont typeface="Noto Sans Symbols"/>
              <a:buChar char="▪"/>
            </a:pPr>
            <a:r>
              <a:rPr b="1" lang="en-US" sz="2000">
                <a:solidFill>
                  <a:srgbClr val="572700"/>
                </a:solidFill>
                <a:latin typeface="Calibri"/>
                <a:ea typeface="Calibri"/>
                <a:cs typeface="Calibri"/>
                <a:sym typeface="Calibri"/>
              </a:rPr>
              <a:t>Overcrowding  </a:t>
            </a:r>
            <a:endParaRPr/>
          </a:p>
          <a:p>
            <a:pPr indent="-127000" lvl="0" marL="0" marR="0" rtl="0" algn="l">
              <a:spcBef>
                <a:spcPts val="0"/>
              </a:spcBef>
              <a:spcAft>
                <a:spcPts val="0"/>
              </a:spcAft>
              <a:buClr>
                <a:srgbClr val="572700"/>
              </a:buClr>
              <a:buSzPts val="2000"/>
              <a:buFont typeface="Noto Sans Symbols"/>
              <a:buChar char="▪"/>
            </a:pPr>
            <a:r>
              <a:rPr b="1" lang="en-US" sz="2000">
                <a:solidFill>
                  <a:srgbClr val="572700"/>
                </a:solidFill>
                <a:latin typeface="Calibri"/>
                <a:ea typeface="Calibri"/>
                <a:cs typeface="Calibri"/>
                <a:sym typeface="Calibri"/>
              </a:rPr>
              <a:t>Extreme temperatures/weather</a:t>
            </a:r>
            <a:endParaRPr/>
          </a:p>
          <a:p>
            <a:pPr indent="-127000" lvl="0" marL="0" marR="0" rtl="0" algn="l">
              <a:spcBef>
                <a:spcPts val="0"/>
              </a:spcBef>
              <a:spcAft>
                <a:spcPts val="0"/>
              </a:spcAft>
              <a:buClr>
                <a:srgbClr val="572700"/>
              </a:buClr>
              <a:buSzPts val="2000"/>
              <a:buFont typeface="Noto Sans Symbols"/>
              <a:buChar char="▪"/>
            </a:pPr>
            <a:r>
              <a:rPr b="1" lang="en-US" sz="2000">
                <a:solidFill>
                  <a:srgbClr val="572700"/>
                </a:solidFill>
                <a:latin typeface="Calibri"/>
                <a:ea typeface="Calibri"/>
                <a:cs typeface="Calibri"/>
                <a:sym typeface="Calibri"/>
              </a:rPr>
              <a:t>Movement, mixing, fighting </a:t>
            </a:r>
            <a:endParaRPr/>
          </a:p>
          <a:p>
            <a:pPr indent="-127000" lvl="0" marL="0" marR="0" rtl="0" algn="l">
              <a:spcBef>
                <a:spcPts val="0"/>
              </a:spcBef>
              <a:spcAft>
                <a:spcPts val="0"/>
              </a:spcAft>
              <a:buClr>
                <a:srgbClr val="572700"/>
              </a:buClr>
              <a:buSzPts val="2000"/>
              <a:buFont typeface="Noto Sans Symbols"/>
              <a:buChar char="▪"/>
            </a:pPr>
            <a:r>
              <a:rPr b="1" lang="en-US" sz="2000">
                <a:solidFill>
                  <a:srgbClr val="572700"/>
                </a:solidFill>
                <a:latin typeface="Calibri"/>
                <a:ea typeface="Calibri"/>
                <a:cs typeface="Calibri"/>
                <a:sym typeface="Calibri"/>
              </a:rPr>
              <a:t>Verbal or physical abuse</a:t>
            </a:r>
            <a:endParaRPr/>
          </a:p>
          <a:p>
            <a:pPr indent="-127000" lvl="0" marL="0" marR="0" rtl="0" algn="l">
              <a:spcBef>
                <a:spcPts val="0"/>
              </a:spcBef>
              <a:spcAft>
                <a:spcPts val="0"/>
              </a:spcAft>
              <a:buClr>
                <a:srgbClr val="572700"/>
              </a:buClr>
              <a:buSzPts val="2000"/>
              <a:buFont typeface="Noto Sans Symbols"/>
              <a:buChar char="▪"/>
            </a:pPr>
            <a:r>
              <a:rPr b="1" lang="en-US" sz="2000">
                <a:solidFill>
                  <a:srgbClr val="572700"/>
                </a:solidFill>
                <a:latin typeface="Calibri"/>
                <a:ea typeface="Calibri"/>
                <a:cs typeface="Calibri"/>
                <a:sym typeface="Calibri"/>
              </a:rPr>
              <a:t>Production stage-farrowing or weaning </a:t>
            </a:r>
            <a:endParaRPr/>
          </a:p>
          <a:p>
            <a:pPr indent="-127000" lvl="0" marL="0" marR="0" rtl="0" algn="l">
              <a:spcBef>
                <a:spcPts val="0"/>
              </a:spcBef>
              <a:spcAft>
                <a:spcPts val="0"/>
              </a:spcAft>
              <a:buClr>
                <a:srgbClr val="572700"/>
              </a:buClr>
              <a:buSzPts val="2000"/>
              <a:buFont typeface="Noto Sans Symbols"/>
              <a:buChar char="▪"/>
            </a:pPr>
            <a:r>
              <a:rPr b="1" lang="en-US" sz="2000">
                <a:solidFill>
                  <a:srgbClr val="572700"/>
                </a:solidFill>
                <a:latin typeface="Calibri"/>
                <a:ea typeface="Calibri"/>
                <a:cs typeface="Calibri"/>
                <a:sym typeface="Calibri"/>
              </a:rPr>
              <a:t>Changes in the environment e.g. changes in housing </a:t>
            </a:r>
            <a:endParaRPr/>
          </a:p>
          <a:p>
            <a:pPr indent="0" lvl="0" marL="0" marR="0" rtl="0" algn="l">
              <a:spcBef>
                <a:spcPts val="0"/>
              </a:spcBef>
              <a:spcAft>
                <a:spcPts val="0"/>
              </a:spcAft>
              <a:buClr>
                <a:schemeClr val="dk1"/>
              </a:buClr>
              <a:buSzPts val="2000"/>
              <a:buFont typeface="Noto Sans Symbols"/>
              <a:buNone/>
            </a:pPr>
            <a:r>
              <a:t/>
            </a:r>
            <a:endParaRPr b="1" sz="2000">
              <a:solidFill>
                <a:srgbClr val="000000"/>
              </a:solidFill>
              <a:latin typeface="Calibri"/>
              <a:ea typeface="Calibri"/>
              <a:cs typeface="Calibri"/>
              <a:sym typeface="Calibri"/>
            </a:endParaRPr>
          </a:p>
        </p:txBody>
      </p:sp>
      <p:pic>
        <p:nvPicPr>
          <p:cNvPr descr="E:\My Pictures\BERMUDAGRASS 2012\2012-06-07 Bermudagrass exp May and June 2012\Bermudagrass exp May and June 2012 079.JPG" id="158" name="Google Shape;158;p2"/>
          <p:cNvPicPr preferRelativeResize="0"/>
          <p:nvPr/>
        </p:nvPicPr>
        <p:blipFill rotWithShape="1">
          <a:blip r:embed="rId3">
            <a:alphaModFix/>
          </a:blip>
          <a:srcRect b="0" l="16997" r="0" t="0"/>
          <a:stretch/>
        </p:blipFill>
        <p:spPr>
          <a:xfrm>
            <a:off x="6332981" y="2124699"/>
            <a:ext cx="4144002" cy="2805834"/>
          </a:xfrm>
          <a:prstGeom prst="rect">
            <a:avLst/>
          </a:prstGeom>
          <a:noFill/>
          <a:ln cap="flat" cmpd="sng" w="38100">
            <a:solidFill>
              <a:srgbClr val="92D050"/>
            </a:solidFill>
            <a:prstDash val="solid"/>
            <a:round/>
            <a:headEnd len="sm" w="sm" type="none"/>
            <a:tailEnd len="sm" w="sm" type="none"/>
          </a:ln>
          <a:effectLst>
            <a:outerShdw blurRad="190500" rotWithShape="0" algn="tl">
              <a:srgbClr val="000000">
                <a:alpha val="69803"/>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3" name="Shape 163"/>
        <p:cNvGrpSpPr/>
        <p:nvPr/>
      </p:nvGrpSpPr>
      <p:grpSpPr>
        <a:xfrm>
          <a:off x="0" y="0"/>
          <a:ext cx="0" cy="0"/>
          <a:chOff x="0" y="0"/>
          <a:chExt cx="0" cy="0"/>
        </a:xfrm>
      </p:grpSpPr>
      <p:sp>
        <p:nvSpPr>
          <p:cNvPr id="164" name="Google Shape;164;p3"/>
          <p:cNvSpPr txBox="1"/>
          <p:nvPr>
            <p:ph type="title"/>
          </p:nvPr>
        </p:nvSpPr>
        <p:spPr>
          <a:xfrm>
            <a:off x="2152650" y="948805"/>
            <a:ext cx="7886700" cy="87682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2"/>
              </a:buClr>
              <a:buSzPts val="4400"/>
              <a:buFont typeface="Calibri"/>
              <a:buNone/>
            </a:pPr>
            <a:r>
              <a:rPr b="1" lang="en-US">
                <a:solidFill>
                  <a:schemeClr val="accent2"/>
                </a:solidFill>
              </a:rPr>
              <a:t>Good Animal Husbandry-Welfare</a:t>
            </a:r>
            <a:endParaRPr/>
          </a:p>
        </p:txBody>
      </p:sp>
      <p:sp>
        <p:nvSpPr>
          <p:cNvPr id="165" name="Google Shape;165;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572700"/>
              </a:buClr>
              <a:buSzPts val="2000"/>
              <a:buNone/>
            </a:pPr>
            <a:r>
              <a:rPr lang="en-US" sz="2000">
                <a:solidFill>
                  <a:srgbClr val="572700"/>
                </a:solidFill>
              </a:rPr>
              <a:t>Includes health, environment conditions and biosecurity measures. </a:t>
            </a:r>
            <a:endParaRPr/>
          </a:p>
          <a:p>
            <a:pPr indent="0" lvl="0" marL="0" rtl="0" algn="l">
              <a:lnSpc>
                <a:spcPct val="90000"/>
              </a:lnSpc>
              <a:spcBef>
                <a:spcPts val="1000"/>
              </a:spcBef>
              <a:spcAft>
                <a:spcPts val="0"/>
              </a:spcAft>
              <a:buClr>
                <a:schemeClr val="dk1"/>
              </a:buClr>
              <a:buSzPts val="2000"/>
              <a:buNone/>
            </a:pPr>
            <a:r>
              <a:t/>
            </a:r>
            <a:endParaRPr b="1" sz="2000">
              <a:solidFill>
                <a:srgbClr val="572700"/>
              </a:solidFill>
            </a:endParaRPr>
          </a:p>
          <a:p>
            <a:pPr indent="0" lvl="0" marL="0" rtl="0" algn="l">
              <a:lnSpc>
                <a:spcPct val="90000"/>
              </a:lnSpc>
              <a:spcBef>
                <a:spcPts val="1000"/>
              </a:spcBef>
              <a:spcAft>
                <a:spcPts val="0"/>
              </a:spcAft>
              <a:buClr>
                <a:srgbClr val="572700"/>
              </a:buClr>
              <a:buSzPts val="2000"/>
              <a:buNone/>
            </a:pPr>
            <a:r>
              <a:rPr b="1" lang="en-US" sz="2000">
                <a:solidFill>
                  <a:srgbClr val="572700"/>
                </a:solidFill>
              </a:rPr>
              <a:t>Strategies</a:t>
            </a:r>
            <a:endParaRPr/>
          </a:p>
          <a:p>
            <a:pPr indent="-228600" lvl="0" marL="228600" rtl="0" algn="l">
              <a:lnSpc>
                <a:spcPct val="90000"/>
              </a:lnSpc>
              <a:spcBef>
                <a:spcPts val="1000"/>
              </a:spcBef>
              <a:spcAft>
                <a:spcPts val="0"/>
              </a:spcAft>
              <a:buClr>
                <a:srgbClr val="572700"/>
              </a:buClr>
              <a:buSzPts val="2000"/>
              <a:buFont typeface="Noto Sans Symbols"/>
              <a:buChar char="▪"/>
            </a:pPr>
            <a:r>
              <a:rPr lang="en-US" sz="2000">
                <a:solidFill>
                  <a:srgbClr val="572700"/>
                </a:solidFill>
              </a:rPr>
              <a:t>Provide an appropriate environment</a:t>
            </a:r>
            <a:endParaRPr/>
          </a:p>
          <a:p>
            <a:pPr indent="-228600" lvl="0" marL="228600" rtl="0" algn="l">
              <a:lnSpc>
                <a:spcPct val="90000"/>
              </a:lnSpc>
              <a:spcBef>
                <a:spcPts val="1000"/>
              </a:spcBef>
              <a:spcAft>
                <a:spcPts val="0"/>
              </a:spcAft>
              <a:buClr>
                <a:srgbClr val="572700"/>
              </a:buClr>
              <a:buSzPts val="2000"/>
              <a:buFont typeface="Noto Sans Symbols"/>
              <a:buChar char="▪"/>
            </a:pPr>
            <a:r>
              <a:rPr lang="en-US" sz="2000">
                <a:solidFill>
                  <a:srgbClr val="572700"/>
                </a:solidFill>
              </a:rPr>
              <a:t>Proper nutrition for stage of production</a:t>
            </a:r>
            <a:endParaRPr/>
          </a:p>
          <a:p>
            <a:pPr indent="-228600" lvl="0" marL="228600" rtl="0" algn="l">
              <a:lnSpc>
                <a:spcPct val="90000"/>
              </a:lnSpc>
              <a:spcBef>
                <a:spcPts val="1000"/>
              </a:spcBef>
              <a:spcAft>
                <a:spcPts val="0"/>
              </a:spcAft>
              <a:buClr>
                <a:srgbClr val="572700"/>
              </a:buClr>
              <a:buSzPts val="2000"/>
              <a:buFont typeface="Noto Sans Symbols"/>
              <a:buChar char="▪"/>
            </a:pPr>
            <a:r>
              <a:rPr lang="en-US" sz="2000">
                <a:solidFill>
                  <a:srgbClr val="572700"/>
                </a:solidFill>
              </a:rPr>
              <a:t>Biosecurity – minimize risk of disease </a:t>
            </a:r>
            <a:endParaRPr/>
          </a:p>
          <a:p>
            <a:pPr indent="-228600" lvl="0" marL="228600" rtl="0" algn="l">
              <a:lnSpc>
                <a:spcPct val="90000"/>
              </a:lnSpc>
              <a:spcBef>
                <a:spcPts val="1000"/>
              </a:spcBef>
              <a:spcAft>
                <a:spcPts val="0"/>
              </a:spcAft>
              <a:buClr>
                <a:srgbClr val="572700"/>
              </a:buClr>
              <a:buSzPts val="2000"/>
              <a:buFont typeface="Noto Sans Symbols"/>
              <a:buChar char="▪"/>
            </a:pPr>
            <a:r>
              <a:rPr lang="en-US" sz="2000">
                <a:solidFill>
                  <a:srgbClr val="572700"/>
                </a:solidFill>
              </a:rPr>
              <a:t>Monitor for signs of sickness and administer appropriate treatment as needed</a:t>
            </a:r>
            <a:endParaRPr/>
          </a:p>
          <a:p>
            <a:pPr indent="-228600" lvl="0" marL="228600" rtl="0" algn="l">
              <a:lnSpc>
                <a:spcPct val="90000"/>
              </a:lnSpc>
              <a:spcBef>
                <a:spcPts val="1000"/>
              </a:spcBef>
              <a:spcAft>
                <a:spcPts val="0"/>
              </a:spcAft>
              <a:buClr>
                <a:srgbClr val="572700"/>
              </a:buClr>
              <a:buSzPts val="2000"/>
              <a:buFont typeface="Noto Sans Symbols"/>
              <a:buChar char="▪"/>
            </a:pPr>
            <a:r>
              <a:rPr lang="en-US" sz="2000">
                <a:solidFill>
                  <a:srgbClr val="572700"/>
                </a:solidFill>
              </a:rPr>
              <a:t>Minimize stress at transport</a:t>
            </a:r>
            <a:endParaRPr/>
          </a:p>
          <a:p>
            <a:pPr indent="-228600" lvl="0" marL="228600" rtl="0" algn="l">
              <a:lnSpc>
                <a:spcPct val="90000"/>
              </a:lnSpc>
              <a:spcBef>
                <a:spcPts val="1000"/>
              </a:spcBef>
              <a:spcAft>
                <a:spcPts val="0"/>
              </a:spcAft>
              <a:buClr>
                <a:srgbClr val="572700"/>
              </a:buClr>
              <a:buSzPts val="2000"/>
              <a:buFont typeface="Noto Sans Symbols"/>
              <a:buChar char="▪"/>
            </a:pPr>
            <a:r>
              <a:rPr lang="en-US" sz="2000">
                <a:solidFill>
                  <a:srgbClr val="572700"/>
                </a:solidFill>
              </a:rPr>
              <a:t>Handle animals appropriately and safely</a:t>
            </a:r>
            <a:endParaRPr/>
          </a:p>
          <a:p>
            <a:pPr indent="-101600" lvl="0" marL="228600" rtl="0" algn="l">
              <a:lnSpc>
                <a:spcPct val="90000"/>
              </a:lnSpc>
              <a:spcBef>
                <a:spcPts val="1000"/>
              </a:spcBef>
              <a:spcAft>
                <a:spcPts val="0"/>
              </a:spcAft>
              <a:buClr>
                <a:schemeClr val="dk1"/>
              </a:buClr>
              <a:buSzPts val="2000"/>
              <a:buFont typeface="Noto Sans Symbols"/>
              <a:buNone/>
            </a:pPr>
            <a:r>
              <a:t/>
            </a:r>
            <a:endParaRPr sz="2000">
              <a:solidFill>
                <a:srgbClr val="572700"/>
              </a:solidFill>
            </a:endParaRPr>
          </a:p>
        </p:txBody>
      </p:sp>
      <p:pic>
        <p:nvPicPr>
          <p:cNvPr id="166" name="Google Shape;166;p3"/>
          <p:cNvPicPr preferRelativeResize="0"/>
          <p:nvPr/>
        </p:nvPicPr>
        <p:blipFill rotWithShape="1">
          <a:blip r:embed="rId3">
            <a:alphaModFix/>
          </a:blip>
          <a:srcRect b="0" l="0" r="0" t="0"/>
          <a:stretch/>
        </p:blipFill>
        <p:spPr>
          <a:xfrm>
            <a:off x="6935589" y="4668253"/>
            <a:ext cx="3527676" cy="1984318"/>
          </a:xfrm>
          <a:prstGeom prst="rect">
            <a:avLst/>
          </a:prstGeom>
          <a:noFill/>
          <a:ln cap="flat" cmpd="sng" w="38100">
            <a:solidFill>
              <a:srgbClr val="92D050"/>
            </a:solidFill>
            <a:prstDash val="solid"/>
            <a:round/>
            <a:headEnd len="sm" w="sm" type="none"/>
            <a:tailEnd len="sm" w="sm" type="none"/>
          </a:ln>
          <a:effectLst>
            <a:outerShdw blurRad="190500" rotWithShape="0" algn="tl">
              <a:srgbClr val="000000">
                <a:alpha val="69803"/>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1" name="Shape 171"/>
        <p:cNvGrpSpPr/>
        <p:nvPr/>
      </p:nvGrpSpPr>
      <p:grpSpPr>
        <a:xfrm>
          <a:off x="0" y="0"/>
          <a:ext cx="0" cy="0"/>
          <a:chOff x="0" y="0"/>
          <a:chExt cx="0" cy="0"/>
        </a:xfrm>
      </p:grpSpPr>
      <p:sp>
        <p:nvSpPr>
          <p:cNvPr id="172" name="Google Shape;172;p4"/>
          <p:cNvSpPr txBox="1"/>
          <p:nvPr/>
        </p:nvSpPr>
        <p:spPr>
          <a:xfrm>
            <a:off x="1732410" y="1098195"/>
            <a:ext cx="824826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572700"/>
                </a:solidFill>
                <a:latin typeface="Calibri"/>
                <a:ea typeface="Calibri"/>
                <a:cs typeface="Calibri"/>
                <a:sym typeface="Calibri"/>
              </a:rPr>
              <a:t>Stress</a:t>
            </a:r>
            <a:r>
              <a:rPr lang="en-US" sz="1800">
                <a:solidFill>
                  <a:srgbClr val="572700"/>
                </a:solidFill>
                <a:latin typeface="Calibri"/>
                <a:ea typeface="Calibri"/>
                <a:cs typeface="Calibri"/>
                <a:sym typeface="Calibri"/>
              </a:rPr>
              <a:t> and </a:t>
            </a:r>
            <a:r>
              <a:rPr b="1" lang="en-US" sz="1800">
                <a:solidFill>
                  <a:srgbClr val="572700"/>
                </a:solidFill>
                <a:latin typeface="Calibri"/>
                <a:ea typeface="Calibri"/>
                <a:cs typeface="Calibri"/>
                <a:sym typeface="Calibri"/>
              </a:rPr>
              <a:t>low immunity</a:t>
            </a:r>
            <a:r>
              <a:rPr lang="en-US" sz="1800">
                <a:solidFill>
                  <a:srgbClr val="572700"/>
                </a:solidFill>
                <a:latin typeface="Calibri"/>
                <a:ea typeface="Calibri"/>
                <a:cs typeface="Calibri"/>
                <a:sym typeface="Calibri"/>
              </a:rPr>
              <a:t> could predispose animals to suffer physiological alterations and diseases</a:t>
            </a:r>
            <a:endParaRPr/>
          </a:p>
        </p:txBody>
      </p:sp>
      <p:sp>
        <p:nvSpPr>
          <p:cNvPr id="173" name="Google Shape;173;p4"/>
          <p:cNvSpPr txBox="1"/>
          <p:nvPr/>
        </p:nvSpPr>
        <p:spPr>
          <a:xfrm>
            <a:off x="1732410" y="1907997"/>
            <a:ext cx="824826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572700"/>
                </a:solidFill>
                <a:latin typeface="Calibri"/>
                <a:ea typeface="Calibri"/>
                <a:cs typeface="Calibri"/>
                <a:sym typeface="Calibri"/>
              </a:rPr>
              <a:t>Producers should be able to recognize sick animals, and support health practitioners in the treatment </a:t>
            </a:r>
            <a:endParaRPr/>
          </a:p>
        </p:txBody>
      </p:sp>
      <p:sp>
        <p:nvSpPr>
          <p:cNvPr id="174" name="Google Shape;174;p4"/>
          <p:cNvSpPr txBox="1"/>
          <p:nvPr/>
        </p:nvSpPr>
        <p:spPr>
          <a:xfrm>
            <a:off x="1732409" y="2717799"/>
            <a:ext cx="4329724" cy="31393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572700"/>
                </a:solidFill>
                <a:latin typeface="Calibri"/>
                <a:ea typeface="Calibri"/>
                <a:cs typeface="Calibri"/>
                <a:sym typeface="Calibri"/>
              </a:rPr>
              <a:t>Signs to pay attention to:</a:t>
            </a:r>
            <a:endParaRPr/>
          </a:p>
          <a:p>
            <a:pPr indent="-285750" lvl="0" marL="285750" marR="0" rtl="0" algn="l">
              <a:spcBef>
                <a:spcPts val="0"/>
              </a:spcBef>
              <a:spcAft>
                <a:spcPts val="0"/>
              </a:spcAft>
              <a:buClr>
                <a:srgbClr val="572700"/>
              </a:buClr>
              <a:buSzPts val="1800"/>
              <a:buFont typeface="Noto Sans Symbols"/>
              <a:buChar char="▪"/>
            </a:pPr>
            <a:r>
              <a:rPr lang="en-US" sz="1800">
                <a:solidFill>
                  <a:srgbClr val="572700"/>
                </a:solidFill>
                <a:latin typeface="Calibri"/>
                <a:ea typeface="Calibri"/>
                <a:cs typeface="Calibri"/>
                <a:sym typeface="Calibri"/>
              </a:rPr>
              <a:t>Body condition (individual and average of the group) </a:t>
            </a:r>
            <a:endParaRPr/>
          </a:p>
          <a:p>
            <a:pPr indent="-285750" lvl="0" marL="285750" marR="0" rtl="0" algn="l">
              <a:spcBef>
                <a:spcPts val="0"/>
              </a:spcBef>
              <a:spcAft>
                <a:spcPts val="0"/>
              </a:spcAft>
              <a:buClr>
                <a:srgbClr val="572700"/>
              </a:buClr>
              <a:buSzPts val="1800"/>
              <a:buFont typeface="Noto Sans Symbols"/>
              <a:buChar char="▪"/>
            </a:pPr>
            <a:r>
              <a:rPr lang="en-US" sz="1800">
                <a:solidFill>
                  <a:srgbClr val="572700"/>
                </a:solidFill>
                <a:latin typeface="Calibri"/>
                <a:ea typeface="Calibri"/>
                <a:cs typeface="Calibri"/>
                <a:sym typeface="Calibri"/>
              </a:rPr>
              <a:t>Animals with shaggy hair </a:t>
            </a:r>
            <a:endParaRPr/>
          </a:p>
          <a:p>
            <a:pPr indent="-285750" lvl="0" marL="285750" marR="0" rtl="0" algn="l">
              <a:spcBef>
                <a:spcPts val="0"/>
              </a:spcBef>
              <a:spcAft>
                <a:spcPts val="0"/>
              </a:spcAft>
              <a:buClr>
                <a:srgbClr val="572700"/>
              </a:buClr>
              <a:buSzPts val="1800"/>
              <a:buFont typeface="Noto Sans Symbols"/>
              <a:buChar char="▪"/>
            </a:pPr>
            <a:r>
              <a:rPr lang="en-US" sz="1800">
                <a:solidFill>
                  <a:srgbClr val="572700"/>
                </a:solidFill>
                <a:latin typeface="Calibri"/>
                <a:ea typeface="Calibri"/>
                <a:cs typeface="Calibri"/>
                <a:sym typeface="Calibri"/>
              </a:rPr>
              <a:t>Cough</a:t>
            </a:r>
            <a:endParaRPr/>
          </a:p>
          <a:p>
            <a:pPr indent="-285750" lvl="0" marL="285750" marR="0" rtl="0" algn="l">
              <a:spcBef>
                <a:spcPts val="0"/>
              </a:spcBef>
              <a:spcAft>
                <a:spcPts val="0"/>
              </a:spcAft>
              <a:buClr>
                <a:srgbClr val="572700"/>
              </a:buClr>
              <a:buSzPts val="1800"/>
              <a:buFont typeface="Noto Sans Symbols"/>
              <a:buChar char="▪"/>
            </a:pPr>
            <a:r>
              <a:rPr lang="en-US" sz="1800">
                <a:solidFill>
                  <a:srgbClr val="572700"/>
                </a:solidFill>
                <a:latin typeface="Calibri"/>
                <a:ea typeface="Calibri"/>
                <a:cs typeface="Calibri"/>
                <a:sym typeface="Calibri"/>
              </a:rPr>
              <a:t>Abnormal fecal matter,  </a:t>
            </a:r>
            <a:endParaRPr/>
          </a:p>
          <a:p>
            <a:pPr indent="-285750" lvl="0" marL="285750" marR="0" rtl="0" algn="l">
              <a:spcBef>
                <a:spcPts val="0"/>
              </a:spcBef>
              <a:spcAft>
                <a:spcPts val="0"/>
              </a:spcAft>
              <a:buClr>
                <a:srgbClr val="572700"/>
              </a:buClr>
              <a:buSzPts val="1800"/>
              <a:buFont typeface="Noto Sans Symbols"/>
              <a:buChar char="▪"/>
            </a:pPr>
            <a:r>
              <a:rPr lang="en-US" sz="1800">
                <a:solidFill>
                  <a:srgbClr val="572700"/>
                </a:solidFill>
                <a:latin typeface="Calibri"/>
                <a:ea typeface="Calibri"/>
                <a:cs typeface="Calibri"/>
                <a:sym typeface="Calibri"/>
              </a:rPr>
              <a:t>Abnormal behavior (Isolation, lack of appetite)</a:t>
            </a:r>
            <a:endParaRPr/>
          </a:p>
          <a:p>
            <a:pPr indent="-285750" lvl="0" marL="285750" marR="0" rtl="0" algn="l">
              <a:spcBef>
                <a:spcPts val="0"/>
              </a:spcBef>
              <a:spcAft>
                <a:spcPts val="0"/>
              </a:spcAft>
              <a:buClr>
                <a:srgbClr val="572700"/>
              </a:buClr>
              <a:buSzPts val="1800"/>
              <a:buFont typeface="Noto Sans Symbols"/>
              <a:buChar char="▪"/>
            </a:pPr>
            <a:r>
              <a:rPr lang="en-US" sz="1800">
                <a:solidFill>
                  <a:srgbClr val="572700"/>
                </a:solidFill>
                <a:latin typeface="Calibri"/>
                <a:ea typeface="Calibri"/>
                <a:cs typeface="Calibri"/>
                <a:sym typeface="Calibri"/>
              </a:rPr>
              <a:t>Higher than normal body temperature</a:t>
            </a:r>
            <a:endParaRPr/>
          </a:p>
          <a:p>
            <a:pPr indent="-285750" lvl="0" marL="285750" marR="0" rtl="0" algn="l">
              <a:spcBef>
                <a:spcPts val="0"/>
              </a:spcBef>
              <a:spcAft>
                <a:spcPts val="0"/>
              </a:spcAft>
              <a:buClr>
                <a:srgbClr val="572700"/>
              </a:buClr>
              <a:buSzPts val="1800"/>
              <a:buFont typeface="Noto Sans Symbols"/>
              <a:buChar char="▪"/>
            </a:pPr>
            <a:r>
              <a:rPr lang="en-US" sz="1800">
                <a:solidFill>
                  <a:srgbClr val="572700"/>
                </a:solidFill>
                <a:latin typeface="Calibri"/>
                <a:ea typeface="Calibri"/>
                <a:cs typeface="Calibri"/>
                <a:sym typeface="Calibri"/>
              </a:rPr>
              <a:t>Discharges (nasal, ocular, vulva)</a:t>
            </a:r>
            <a:endParaRPr/>
          </a:p>
          <a:p>
            <a:pPr indent="-285750" lvl="0" marL="285750" marR="0" rtl="0" algn="l">
              <a:spcBef>
                <a:spcPts val="0"/>
              </a:spcBef>
              <a:spcAft>
                <a:spcPts val="0"/>
              </a:spcAft>
              <a:buClr>
                <a:srgbClr val="572700"/>
              </a:buClr>
              <a:buSzPts val="1800"/>
              <a:buFont typeface="Noto Sans Symbols"/>
              <a:buChar char="▪"/>
            </a:pPr>
            <a:r>
              <a:rPr lang="en-US" sz="1800">
                <a:solidFill>
                  <a:srgbClr val="572700"/>
                </a:solidFill>
                <a:latin typeface="Calibri"/>
                <a:ea typeface="Calibri"/>
                <a:cs typeface="Calibri"/>
                <a:sym typeface="Calibri"/>
              </a:rPr>
              <a:t>Decrease in the average daily  gain</a:t>
            </a:r>
            <a:endParaRPr/>
          </a:p>
        </p:txBody>
      </p:sp>
      <p:sp>
        <p:nvSpPr>
          <p:cNvPr id="175" name="Google Shape;175;p4"/>
          <p:cNvSpPr/>
          <p:nvPr/>
        </p:nvSpPr>
        <p:spPr>
          <a:xfrm>
            <a:off x="1732409" y="6020592"/>
            <a:ext cx="8469818"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572700"/>
                </a:solidFill>
                <a:latin typeface="Calibri"/>
                <a:ea typeface="Calibri"/>
                <a:cs typeface="Calibri"/>
                <a:sym typeface="Calibri"/>
              </a:rPr>
              <a:t>Diseases can present in both </a:t>
            </a:r>
            <a:r>
              <a:rPr b="1" lang="en-US" sz="1800">
                <a:solidFill>
                  <a:srgbClr val="572700"/>
                </a:solidFill>
                <a:latin typeface="Calibri"/>
                <a:ea typeface="Calibri"/>
                <a:cs typeface="Calibri"/>
                <a:sym typeface="Calibri"/>
              </a:rPr>
              <a:t>clinical and subclinical forms</a:t>
            </a:r>
            <a:r>
              <a:rPr lang="en-US" sz="1800">
                <a:solidFill>
                  <a:srgbClr val="572700"/>
                </a:solidFill>
                <a:latin typeface="Calibri"/>
                <a:ea typeface="Calibri"/>
                <a:cs typeface="Calibri"/>
                <a:sym typeface="Calibri"/>
              </a:rPr>
              <a:t>. Subclinical signs are harder to identify (decreased appetite, weight loss, poor feed conversion, poor performance).</a:t>
            </a:r>
            <a:endParaRPr/>
          </a:p>
        </p:txBody>
      </p:sp>
      <p:pic>
        <p:nvPicPr>
          <p:cNvPr id="176" name="Google Shape;176;p4"/>
          <p:cNvPicPr preferRelativeResize="0"/>
          <p:nvPr/>
        </p:nvPicPr>
        <p:blipFill rotWithShape="1">
          <a:blip r:embed="rId3">
            <a:alphaModFix/>
          </a:blip>
          <a:srcRect b="0" l="0" r="0" t="0"/>
          <a:stretch/>
        </p:blipFill>
        <p:spPr>
          <a:xfrm>
            <a:off x="6214530" y="2887763"/>
            <a:ext cx="4216400" cy="2803457"/>
          </a:xfrm>
          <a:prstGeom prst="rect">
            <a:avLst/>
          </a:prstGeom>
          <a:noFill/>
          <a:ln cap="flat" cmpd="sng" w="38100">
            <a:solidFill>
              <a:srgbClr val="92D050"/>
            </a:solidFill>
            <a:prstDash val="solid"/>
            <a:round/>
            <a:headEnd len="sm" w="sm" type="none"/>
            <a:tailEnd len="sm" w="sm" type="none"/>
          </a:ln>
          <a:effectLst>
            <a:outerShdw blurRad="190500" rotWithShape="0" algn="tl">
              <a:srgbClr val="000000">
                <a:alpha val="69803"/>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1" name="Shape 181"/>
        <p:cNvGrpSpPr/>
        <p:nvPr/>
      </p:nvGrpSpPr>
      <p:grpSpPr>
        <a:xfrm>
          <a:off x="0" y="0"/>
          <a:ext cx="0" cy="0"/>
          <a:chOff x="0" y="0"/>
          <a:chExt cx="0" cy="0"/>
        </a:xfrm>
      </p:grpSpPr>
      <p:sp>
        <p:nvSpPr>
          <p:cNvPr id="182" name="Google Shape;182;p5"/>
          <p:cNvSpPr txBox="1"/>
          <p:nvPr>
            <p:ph type="title"/>
          </p:nvPr>
        </p:nvSpPr>
        <p:spPr>
          <a:xfrm>
            <a:off x="1660478" y="960107"/>
            <a:ext cx="7886700" cy="71304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2"/>
              </a:buClr>
              <a:buSzPts val="4400"/>
              <a:buFont typeface="Calibri"/>
              <a:buNone/>
            </a:pPr>
            <a:r>
              <a:rPr b="1" lang="en-US">
                <a:solidFill>
                  <a:schemeClr val="accent2"/>
                </a:solidFill>
              </a:rPr>
              <a:t>Diseases</a:t>
            </a:r>
            <a:endParaRPr/>
          </a:p>
        </p:txBody>
      </p:sp>
      <p:sp>
        <p:nvSpPr>
          <p:cNvPr id="183" name="Google Shape;183;p5"/>
          <p:cNvSpPr txBox="1"/>
          <p:nvPr>
            <p:ph idx="1" type="body"/>
          </p:nvPr>
        </p:nvSpPr>
        <p:spPr>
          <a:xfrm>
            <a:off x="1891393" y="1792967"/>
            <a:ext cx="4487636" cy="4351338"/>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572700"/>
              </a:buClr>
              <a:buSzPts val="2000"/>
              <a:buChar char="•"/>
            </a:pPr>
            <a:r>
              <a:rPr lang="en-US" sz="2000">
                <a:solidFill>
                  <a:srgbClr val="572700"/>
                </a:solidFill>
              </a:rPr>
              <a:t>Caused by viruses, bacteria, fungi, and parasites</a:t>
            </a:r>
            <a:endParaRPr/>
          </a:p>
          <a:p>
            <a:pPr indent="-228600" lvl="0" marL="228600" rtl="0" algn="l">
              <a:lnSpc>
                <a:spcPct val="90000"/>
              </a:lnSpc>
              <a:spcBef>
                <a:spcPts val="1000"/>
              </a:spcBef>
              <a:spcAft>
                <a:spcPts val="0"/>
              </a:spcAft>
              <a:buClr>
                <a:srgbClr val="572700"/>
              </a:buClr>
              <a:buSzPts val="2000"/>
              <a:buChar char="•"/>
            </a:pPr>
            <a:r>
              <a:rPr lang="en-US" sz="2000">
                <a:solidFill>
                  <a:srgbClr val="572700"/>
                </a:solidFill>
              </a:rPr>
              <a:t>Most can be controlled with a good vaccination program</a:t>
            </a:r>
            <a:endParaRPr/>
          </a:p>
          <a:p>
            <a:pPr indent="-228600" lvl="0" marL="228600" rtl="0" algn="l">
              <a:lnSpc>
                <a:spcPct val="90000"/>
              </a:lnSpc>
              <a:spcBef>
                <a:spcPts val="1000"/>
              </a:spcBef>
              <a:spcAft>
                <a:spcPts val="0"/>
              </a:spcAft>
              <a:buClr>
                <a:srgbClr val="572700"/>
              </a:buClr>
              <a:buSzPts val="2000"/>
              <a:buChar char="•"/>
            </a:pPr>
            <a:r>
              <a:rPr lang="en-US" sz="2000">
                <a:solidFill>
                  <a:srgbClr val="572700"/>
                </a:solidFill>
              </a:rPr>
              <a:t>Develop a vaccination program for your program</a:t>
            </a:r>
            <a:endParaRPr/>
          </a:p>
          <a:p>
            <a:pPr indent="-228600" lvl="0" marL="228600" rtl="0" algn="l">
              <a:lnSpc>
                <a:spcPct val="90000"/>
              </a:lnSpc>
              <a:spcBef>
                <a:spcPts val="1000"/>
              </a:spcBef>
              <a:spcAft>
                <a:spcPts val="0"/>
              </a:spcAft>
              <a:buClr>
                <a:srgbClr val="572700"/>
              </a:buClr>
              <a:buSzPts val="2000"/>
              <a:buChar char="•"/>
            </a:pPr>
            <a:r>
              <a:rPr lang="en-US" sz="2000">
                <a:solidFill>
                  <a:srgbClr val="572700"/>
                </a:solidFill>
              </a:rPr>
              <a:t>Some pig diseases can affect humans, --Ringworm- Lepto- Strep- Salmonella- --Influenza- E. Coli</a:t>
            </a:r>
            <a:endParaRPr/>
          </a:p>
          <a:p>
            <a:pPr indent="-228600" lvl="0" marL="228600" rtl="0" algn="l">
              <a:lnSpc>
                <a:spcPct val="90000"/>
              </a:lnSpc>
              <a:spcBef>
                <a:spcPts val="1000"/>
              </a:spcBef>
              <a:spcAft>
                <a:spcPts val="0"/>
              </a:spcAft>
              <a:buClr>
                <a:srgbClr val="572700"/>
              </a:buClr>
              <a:buSzPts val="2000"/>
              <a:buChar char="•"/>
            </a:pPr>
            <a:r>
              <a:rPr lang="en-US" sz="2000">
                <a:solidFill>
                  <a:srgbClr val="572700"/>
                </a:solidFill>
              </a:rPr>
              <a:t>Diseases = reduced productivity</a:t>
            </a:r>
            <a:endParaRPr/>
          </a:p>
          <a:p>
            <a:pPr indent="-228600" lvl="1" marL="685800" rtl="0" algn="l">
              <a:lnSpc>
                <a:spcPct val="90000"/>
              </a:lnSpc>
              <a:spcBef>
                <a:spcPts val="500"/>
              </a:spcBef>
              <a:spcAft>
                <a:spcPts val="0"/>
              </a:spcAft>
              <a:buClr>
                <a:srgbClr val="572700"/>
              </a:buClr>
              <a:buSzPts val="2000"/>
              <a:buChar char="•"/>
            </a:pPr>
            <a:r>
              <a:rPr lang="en-US" sz="2000">
                <a:solidFill>
                  <a:srgbClr val="572700"/>
                </a:solidFill>
              </a:rPr>
              <a:t>Gains</a:t>
            </a:r>
            <a:endParaRPr/>
          </a:p>
          <a:p>
            <a:pPr indent="-228600" lvl="1" marL="685800" rtl="0" algn="l">
              <a:lnSpc>
                <a:spcPct val="90000"/>
              </a:lnSpc>
              <a:spcBef>
                <a:spcPts val="500"/>
              </a:spcBef>
              <a:spcAft>
                <a:spcPts val="0"/>
              </a:spcAft>
              <a:buClr>
                <a:srgbClr val="572700"/>
              </a:buClr>
              <a:buSzPts val="2000"/>
              <a:buChar char="•"/>
            </a:pPr>
            <a:r>
              <a:rPr lang="en-US" sz="2000">
                <a:solidFill>
                  <a:srgbClr val="572700"/>
                </a:solidFill>
              </a:rPr>
              <a:t>Litter size</a:t>
            </a:r>
            <a:endParaRPr/>
          </a:p>
          <a:p>
            <a:pPr indent="0" lvl="0" marL="0" rtl="0" algn="l">
              <a:lnSpc>
                <a:spcPct val="90000"/>
              </a:lnSpc>
              <a:spcBef>
                <a:spcPts val="1000"/>
              </a:spcBef>
              <a:spcAft>
                <a:spcPts val="0"/>
              </a:spcAft>
              <a:buClr>
                <a:schemeClr val="dk1"/>
              </a:buClr>
              <a:buSzPts val="2000"/>
              <a:buNone/>
            </a:pPr>
            <a:r>
              <a:t/>
            </a:r>
            <a:endParaRPr sz="2000">
              <a:solidFill>
                <a:srgbClr val="572700"/>
              </a:solidFill>
            </a:endParaRPr>
          </a:p>
        </p:txBody>
      </p:sp>
      <p:sp>
        <p:nvSpPr>
          <p:cNvPr id="184" name="Google Shape;184;p5"/>
          <p:cNvSpPr/>
          <p:nvPr/>
        </p:nvSpPr>
        <p:spPr>
          <a:xfrm>
            <a:off x="1660479" y="5923697"/>
            <a:ext cx="8884691"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572700"/>
                </a:solidFill>
                <a:latin typeface="Calibri"/>
                <a:ea typeface="Calibri"/>
                <a:cs typeface="Calibri"/>
                <a:sym typeface="Calibri"/>
              </a:rPr>
              <a:t>Know the diseases present in the area and which production stages are affected.</a:t>
            </a:r>
            <a:endParaRPr/>
          </a:p>
        </p:txBody>
      </p:sp>
      <p:pic>
        <p:nvPicPr>
          <p:cNvPr id="185" name="Google Shape;185;p5"/>
          <p:cNvPicPr preferRelativeResize="0"/>
          <p:nvPr/>
        </p:nvPicPr>
        <p:blipFill rotWithShape="1">
          <a:blip r:embed="rId3">
            <a:alphaModFix/>
          </a:blip>
          <a:srcRect b="0" l="0" r="0" t="0"/>
          <a:stretch/>
        </p:blipFill>
        <p:spPr>
          <a:xfrm>
            <a:off x="6471605" y="1079053"/>
            <a:ext cx="4073564" cy="2708487"/>
          </a:xfrm>
          <a:prstGeom prst="rect">
            <a:avLst/>
          </a:prstGeom>
          <a:noFill/>
          <a:ln cap="flat" cmpd="sng" w="38100">
            <a:solidFill>
              <a:srgbClr val="92D050"/>
            </a:solidFill>
            <a:prstDash val="solid"/>
            <a:round/>
            <a:headEnd len="sm" w="sm" type="none"/>
            <a:tailEnd len="sm" w="sm" type="none"/>
          </a:ln>
          <a:effectLst>
            <a:outerShdw blurRad="190500" rotWithShape="0" algn="tl">
              <a:srgbClr val="000000">
                <a:alpha val="69803"/>
              </a:srgbClr>
            </a:outerShdw>
          </a:effectLst>
        </p:spPr>
      </p:pic>
      <p:pic>
        <p:nvPicPr>
          <p:cNvPr id="186" name="Google Shape;186;p5"/>
          <p:cNvPicPr preferRelativeResize="0"/>
          <p:nvPr/>
        </p:nvPicPr>
        <p:blipFill rotWithShape="1">
          <a:blip r:embed="rId4">
            <a:alphaModFix/>
          </a:blip>
          <a:srcRect b="0" l="0" r="10556" t="0"/>
          <a:stretch/>
        </p:blipFill>
        <p:spPr>
          <a:xfrm>
            <a:off x="7162286" y="3854982"/>
            <a:ext cx="2692202" cy="2001273"/>
          </a:xfrm>
          <a:prstGeom prst="rect">
            <a:avLst/>
          </a:prstGeom>
          <a:noFill/>
          <a:ln cap="flat" cmpd="sng" w="38100">
            <a:solidFill>
              <a:srgbClr val="92D050"/>
            </a:solidFill>
            <a:prstDash val="solid"/>
            <a:round/>
            <a:headEnd len="sm" w="sm" type="none"/>
            <a:tailEnd len="sm" w="sm" type="none"/>
          </a:ln>
          <a:effectLst>
            <a:outerShdw blurRad="190500" rotWithShape="0" algn="tl">
              <a:srgbClr val="000000">
                <a:alpha val="69803"/>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1" name="Shape 191"/>
        <p:cNvGrpSpPr/>
        <p:nvPr/>
      </p:nvGrpSpPr>
      <p:grpSpPr>
        <a:xfrm>
          <a:off x="0" y="0"/>
          <a:ext cx="0" cy="0"/>
          <a:chOff x="0" y="0"/>
          <a:chExt cx="0" cy="0"/>
        </a:xfrm>
      </p:grpSpPr>
      <p:sp>
        <p:nvSpPr>
          <p:cNvPr id="192" name="Google Shape;192;p6"/>
          <p:cNvSpPr txBox="1"/>
          <p:nvPr>
            <p:ph type="title"/>
          </p:nvPr>
        </p:nvSpPr>
        <p:spPr>
          <a:xfrm>
            <a:off x="2152650" y="799080"/>
            <a:ext cx="7886700" cy="82824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2"/>
              </a:buClr>
              <a:buSzPts val="4400"/>
              <a:buFont typeface="Calibri"/>
              <a:buNone/>
            </a:pPr>
            <a:r>
              <a:rPr b="1" lang="en-US">
                <a:solidFill>
                  <a:schemeClr val="accent2"/>
                </a:solidFill>
              </a:rPr>
              <a:t>Piglet diarrhea chart</a:t>
            </a:r>
            <a:endParaRPr/>
          </a:p>
        </p:txBody>
      </p:sp>
      <p:graphicFrame>
        <p:nvGraphicFramePr>
          <p:cNvPr id="193" name="Google Shape;193;p6"/>
          <p:cNvGraphicFramePr/>
          <p:nvPr/>
        </p:nvGraphicFramePr>
        <p:xfrm>
          <a:off x="2152650" y="2021607"/>
          <a:ext cx="3000000" cy="3000000"/>
        </p:xfrm>
        <a:graphic>
          <a:graphicData uri="http://schemas.openxmlformats.org/drawingml/2006/table">
            <a:tbl>
              <a:tblPr>
                <a:noFill/>
                <a:tableStyleId>{6DF290D5-869D-496C-9D58-D18BBC0CA065}</a:tableStyleId>
              </a:tblPr>
              <a:tblGrid>
                <a:gridCol w="2765075"/>
                <a:gridCol w="2765075"/>
                <a:gridCol w="2765075"/>
              </a:tblGrid>
              <a:tr h="228600">
                <a:tc>
                  <a:txBody>
                    <a:bodyPr/>
                    <a:lstStyle/>
                    <a:p>
                      <a:pPr indent="0" lvl="0" marL="0" marR="0" rtl="0" algn="l">
                        <a:spcBef>
                          <a:spcPts val="0"/>
                        </a:spcBef>
                        <a:spcAft>
                          <a:spcPts val="0"/>
                        </a:spcAft>
                        <a:buNone/>
                      </a:pPr>
                      <a:r>
                        <a:rPr b="1" i="0" lang="en-US" sz="1800" u="none" cap="none" strike="noStrike">
                          <a:solidFill>
                            <a:srgbClr val="333333"/>
                          </a:solidFill>
                          <a:latin typeface="Source Sans Pro"/>
                          <a:ea typeface="Source Sans Pro"/>
                          <a:cs typeface="Source Sans Pro"/>
                          <a:sym typeface="Source Sans Pro"/>
                        </a:rPr>
                        <a:t>Age</a:t>
                      </a:r>
                      <a:endParaRPr/>
                    </a:p>
                  </a:txBody>
                  <a:tcPr marT="38100" marB="38100" marR="76200" marL="762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DDDDD"/>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None/>
                      </a:pPr>
                      <a:r>
                        <a:rPr b="1" i="0" lang="en-US" sz="1800" u="none" cap="none" strike="noStrike">
                          <a:solidFill>
                            <a:srgbClr val="333333"/>
                          </a:solidFill>
                          <a:latin typeface="Source Sans Pro"/>
                          <a:ea typeface="Source Sans Pro"/>
                          <a:cs typeface="Source Sans Pro"/>
                          <a:sym typeface="Source Sans Pro"/>
                        </a:rPr>
                        <a:t>Aspect of faeces</a:t>
                      </a:r>
                      <a:endParaRPr/>
                    </a:p>
                  </a:txBody>
                  <a:tcPr marT="38100" marB="38100" marR="76200" marL="762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DDDDD"/>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None/>
                      </a:pPr>
                      <a:r>
                        <a:rPr b="1" i="0" lang="en-US" sz="1800" u="none" strike="noStrike">
                          <a:solidFill>
                            <a:srgbClr val="333333"/>
                          </a:solidFill>
                          <a:latin typeface="Source Sans Pro"/>
                          <a:ea typeface="Source Sans Pro"/>
                          <a:cs typeface="Source Sans Pro"/>
                          <a:sym typeface="Source Sans Pro"/>
                        </a:rPr>
                        <a:t>Cause</a:t>
                      </a:r>
                      <a:endParaRPr/>
                    </a:p>
                  </a:txBody>
                  <a:tcPr marT="38100" marB="38100" marR="76200" marL="762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DDDDD"/>
                      </a:solidFill>
                      <a:prstDash val="solid"/>
                      <a:round/>
                      <a:headEnd len="sm" w="sm" type="none"/>
                      <a:tailEnd len="sm" w="sm" type="none"/>
                    </a:lnB>
                    <a:solidFill>
                      <a:srgbClr val="FFFFFF"/>
                    </a:solidFill>
                  </a:tcPr>
                </a:tc>
              </a:tr>
              <a:tr h="228600">
                <a:tc>
                  <a:txBody>
                    <a:bodyPr/>
                    <a:lstStyle/>
                    <a:p>
                      <a:pPr indent="0" lvl="0" marL="0" marR="0" rtl="0" algn="l">
                        <a:spcBef>
                          <a:spcPts val="0"/>
                        </a:spcBef>
                        <a:spcAft>
                          <a:spcPts val="0"/>
                        </a:spcAft>
                        <a:buNone/>
                      </a:pPr>
                      <a:r>
                        <a:rPr b="1" i="0" lang="en-US" sz="1800" u="none" strike="noStrike">
                          <a:solidFill>
                            <a:srgbClr val="333333"/>
                          </a:solidFill>
                          <a:latin typeface="Source Sans Pro"/>
                          <a:ea typeface="Source Sans Pro"/>
                          <a:cs typeface="Source Sans Pro"/>
                          <a:sym typeface="Source Sans Pro"/>
                        </a:rPr>
                        <a:t>day 1-4</a:t>
                      </a:r>
                      <a:endParaRPr/>
                    </a:p>
                  </a:txBody>
                  <a:tcPr marT="38100" marB="38100" marR="76200" marL="762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DDDDD"/>
                      </a:solidFill>
                      <a:prstDash val="solid"/>
                      <a:round/>
                      <a:headEnd len="sm" w="sm" type="none"/>
                      <a:tailEnd len="sm" w="sm" type="none"/>
                    </a:lnT>
                    <a:lnB cap="flat" cmpd="sng" w="9525">
                      <a:solidFill>
                        <a:srgbClr val="DDDDDD"/>
                      </a:solidFill>
                      <a:prstDash val="solid"/>
                      <a:round/>
                      <a:headEnd len="sm" w="sm" type="none"/>
                      <a:tailEnd len="sm" w="sm" type="none"/>
                    </a:lnB>
                    <a:solidFill>
                      <a:srgbClr val="EEEEEE"/>
                    </a:solidFill>
                  </a:tcPr>
                </a:tc>
                <a:tc>
                  <a:txBody>
                    <a:bodyPr/>
                    <a:lstStyle/>
                    <a:p>
                      <a:pPr indent="0" lvl="0" marL="0" marR="0" rtl="0" algn="l">
                        <a:spcBef>
                          <a:spcPts val="0"/>
                        </a:spcBef>
                        <a:spcAft>
                          <a:spcPts val="0"/>
                        </a:spcAft>
                        <a:buNone/>
                      </a:pPr>
                      <a:r>
                        <a:rPr b="0" i="0" lang="en-US" sz="1800" u="none" strike="noStrike">
                          <a:solidFill>
                            <a:srgbClr val="333333"/>
                          </a:solidFill>
                          <a:latin typeface="Source Sans Pro"/>
                          <a:ea typeface="Source Sans Pro"/>
                          <a:cs typeface="Source Sans Pro"/>
                          <a:sym typeface="Source Sans Pro"/>
                        </a:rPr>
                        <a:t>Watery yellowish</a:t>
                      </a:r>
                      <a:endParaRPr/>
                    </a:p>
                  </a:txBody>
                  <a:tcPr marT="38100" marB="38100" marR="76200" marL="762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DDDDD"/>
                      </a:solidFill>
                      <a:prstDash val="solid"/>
                      <a:round/>
                      <a:headEnd len="sm" w="sm" type="none"/>
                      <a:tailEnd len="sm" w="sm" type="none"/>
                    </a:lnT>
                    <a:lnB cap="flat" cmpd="sng" w="9525">
                      <a:solidFill>
                        <a:srgbClr val="DDDDDD"/>
                      </a:solidFill>
                      <a:prstDash val="solid"/>
                      <a:round/>
                      <a:headEnd len="sm" w="sm" type="none"/>
                      <a:tailEnd len="sm" w="sm" type="none"/>
                    </a:lnB>
                    <a:solidFill>
                      <a:srgbClr val="EEEEEE"/>
                    </a:solidFill>
                  </a:tcPr>
                </a:tc>
                <a:tc>
                  <a:txBody>
                    <a:bodyPr/>
                    <a:lstStyle/>
                    <a:p>
                      <a:pPr indent="0" lvl="0" marL="0" marR="0" rtl="0" algn="l">
                        <a:spcBef>
                          <a:spcPts val="0"/>
                        </a:spcBef>
                        <a:spcAft>
                          <a:spcPts val="0"/>
                        </a:spcAft>
                        <a:buNone/>
                      </a:pPr>
                      <a:r>
                        <a:rPr b="0" i="1" lang="en-US" sz="1800" u="none" strike="noStrike">
                          <a:solidFill>
                            <a:srgbClr val="333333"/>
                          </a:solidFill>
                          <a:latin typeface="Source Sans Pro"/>
                          <a:ea typeface="Source Sans Pro"/>
                          <a:cs typeface="Source Sans Pro"/>
                          <a:sym typeface="Source Sans Pro"/>
                        </a:rPr>
                        <a:t>E. coli</a:t>
                      </a:r>
                      <a:endParaRPr/>
                    </a:p>
                  </a:txBody>
                  <a:tcPr marT="38100" marB="38100" marR="76200" marL="762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DDDDD"/>
                      </a:solidFill>
                      <a:prstDash val="solid"/>
                      <a:round/>
                      <a:headEnd len="sm" w="sm" type="none"/>
                      <a:tailEnd len="sm" w="sm" type="none"/>
                    </a:lnT>
                    <a:lnB cap="flat" cmpd="sng" w="9525">
                      <a:solidFill>
                        <a:srgbClr val="DDDDDD"/>
                      </a:solidFill>
                      <a:prstDash val="solid"/>
                      <a:round/>
                      <a:headEnd len="sm" w="sm" type="none"/>
                      <a:tailEnd len="sm" w="sm" type="none"/>
                    </a:lnB>
                    <a:solidFill>
                      <a:srgbClr val="EEEEEE"/>
                    </a:solidFill>
                  </a:tcPr>
                </a:tc>
              </a:tr>
              <a:tr h="228600">
                <a:tc>
                  <a:txBody>
                    <a:bodyPr/>
                    <a:lstStyle/>
                    <a:p>
                      <a:pPr indent="0" lvl="0" marL="0" marR="0" rtl="0" algn="l">
                        <a:spcBef>
                          <a:spcPts val="0"/>
                        </a:spcBef>
                        <a:spcAft>
                          <a:spcPts val="0"/>
                        </a:spcAft>
                        <a:buNone/>
                      </a:pPr>
                      <a:r>
                        <a:rPr b="1" i="0" lang="en-US" sz="1800" u="none" strike="noStrike">
                          <a:solidFill>
                            <a:srgbClr val="333333"/>
                          </a:solidFill>
                          <a:latin typeface="Source Sans Pro"/>
                          <a:ea typeface="Source Sans Pro"/>
                          <a:cs typeface="Source Sans Pro"/>
                          <a:sym typeface="Source Sans Pro"/>
                        </a:rPr>
                        <a:t>day 1-14</a:t>
                      </a:r>
                      <a:endParaRPr/>
                    </a:p>
                  </a:txBody>
                  <a:tcPr marT="38100" marB="38100" marR="76200" marL="762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DDDDD"/>
                      </a:solidFill>
                      <a:prstDash val="solid"/>
                      <a:round/>
                      <a:headEnd len="sm" w="sm" type="none"/>
                      <a:tailEnd len="sm" w="sm" type="none"/>
                    </a:lnT>
                    <a:lnB cap="flat" cmpd="sng" w="9525">
                      <a:solidFill>
                        <a:srgbClr val="DDDDDD"/>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None/>
                      </a:pPr>
                      <a:r>
                        <a:rPr b="0" i="0" lang="en-US" sz="1800" u="none" strike="noStrike">
                          <a:solidFill>
                            <a:srgbClr val="333333"/>
                          </a:solidFill>
                          <a:latin typeface="Source Sans Pro"/>
                          <a:ea typeface="Source Sans Pro"/>
                          <a:cs typeface="Source Sans Pro"/>
                          <a:sym typeface="Source Sans Pro"/>
                        </a:rPr>
                        <a:t>Bloody</a:t>
                      </a:r>
                      <a:endParaRPr/>
                    </a:p>
                  </a:txBody>
                  <a:tcPr marT="38100" marB="38100" marR="76200" marL="762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DDDDD"/>
                      </a:solidFill>
                      <a:prstDash val="solid"/>
                      <a:round/>
                      <a:headEnd len="sm" w="sm" type="none"/>
                      <a:tailEnd len="sm" w="sm" type="none"/>
                    </a:lnT>
                    <a:lnB cap="flat" cmpd="sng" w="9525">
                      <a:solidFill>
                        <a:srgbClr val="DDDDDD"/>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None/>
                      </a:pPr>
                      <a:r>
                        <a:rPr b="0" i="1" lang="en-US" sz="1800" u="none" strike="noStrike">
                          <a:solidFill>
                            <a:srgbClr val="333333"/>
                          </a:solidFill>
                          <a:latin typeface="Source Sans Pro"/>
                          <a:ea typeface="Source Sans Pro"/>
                          <a:cs typeface="Source Sans Pro"/>
                          <a:sym typeface="Source Sans Pro"/>
                        </a:rPr>
                        <a:t>Clostridium perfringens </a:t>
                      </a:r>
                      <a:r>
                        <a:rPr b="0" i="0" lang="en-US" sz="1800" u="none" strike="noStrike">
                          <a:solidFill>
                            <a:srgbClr val="333333"/>
                          </a:solidFill>
                          <a:latin typeface="Source Sans Pro"/>
                          <a:ea typeface="Source Sans Pro"/>
                          <a:cs typeface="Source Sans Pro"/>
                          <a:sym typeface="Source Sans Pro"/>
                        </a:rPr>
                        <a:t>type C</a:t>
                      </a:r>
                      <a:endParaRPr/>
                    </a:p>
                  </a:txBody>
                  <a:tcPr marT="38100" marB="38100" marR="76200" marL="762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DDDDD"/>
                      </a:solidFill>
                      <a:prstDash val="solid"/>
                      <a:round/>
                      <a:headEnd len="sm" w="sm" type="none"/>
                      <a:tailEnd len="sm" w="sm" type="none"/>
                    </a:lnT>
                    <a:lnB cap="flat" cmpd="sng" w="9525">
                      <a:solidFill>
                        <a:srgbClr val="DDDDDD"/>
                      </a:solidFill>
                      <a:prstDash val="solid"/>
                      <a:round/>
                      <a:headEnd len="sm" w="sm" type="none"/>
                      <a:tailEnd len="sm" w="sm" type="none"/>
                    </a:lnB>
                    <a:solidFill>
                      <a:srgbClr val="FFFFFF"/>
                    </a:solidFill>
                  </a:tcPr>
                </a:tc>
              </a:tr>
              <a:tr h="228600">
                <a:tc>
                  <a:txBody>
                    <a:bodyPr/>
                    <a:lstStyle/>
                    <a:p>
                      <a:pPr indent="0" lvl="0" marL="0" marR="0" rtl="0" algn="l">
                        <a:spcBef>
                          <a:spcPts val="0"/>
                        </a:spcBef>
                        <a:spcAft>
                          <a:spcPts val="0"/>
                        </a:spcAft>
                        <a:buNone/>
                      </a:pPr>
                      <a:r>
                        <a:rPr b="1" i="0" lang="en-US" sz="1800" u="none" strike="noStrike">
                          <a:solidFill>
                            <a:srgbClr val="333333"/>
                          </a:solidFill>
                          <a:latin typeface="Source Sans Pro"/>
                          <a:ea typeface="Source Sans Pro"/>
                          <a:cs typeface="Source Sans Pro"/>
                          <a:sym typeface="Source Sans Pro"/>
                        </a:rPr>
                        <a:t>2-4 weeks</a:t>
                      </a:r>
                      <a:endParaRPr/>
                    </a:p>
                  </a:txBody>
                  <a:tcPr marT="38100" marB="38100" marR="76200" marL="762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DDDDD"/>
                      </a:solidFill>
                      <a:prstDash val="solid"/>
                      <a:round/>
                      <a:headEnd len="sm" w="sm" type="none"/>
                      <a:tailEnd len="sm" w="sm" type="none"/>
                    </a:lnT>
                    <a:lnB cap="flat" cmpd="sng" w="9525">
                      <a:solidFill>
                        <a:srgbClr val="DDDDDD"/>
                      </a:solidFill>
                      <a:prstDash val="solid"/>
                      <a:round/>
                      <a:headEnd len="sm" w="sm" type="none"/>
                      <a:tailEnd len="sm" w="sm" type="none"/>
                    </a:lnB>
                    <a:solidFill>
                      <a:srgbClr val="EEEEEE"/>
                    </a:solidFill>
                  </a:tcPr>
                </a:tc>
                <a:tc>
                  <a:txBody>
                    <a:bodyPr/>
                    <a:lstStyle/>
                    <a:p>
                      <a:pPr indent="0" lvl="0" marL="0" marR="0" rtl="0" algn="l">
                        <a:spcBef>
                          <a:spcPts val="0"/>
                        </a:spcBef>
                        <a:spcAft>
                          <a:spcPts val="0"/>
                        </a:spcAft>
                        <a:buNone/>
                      </a:pPr>
                      <a:r>
                        <a:rPr b="0" i="0" lang="en-US" sz="1800" u="none" strike="noStrike">
                          <a:solidFill>
                            <a:srgbClr val="333333"/>
                          </a:solidFill>
                          <a:latin typeface="Source Sans Pro"/>
                          <a:ea typeface="Source Sans Pro"/>
                          <a:cs typeface="Source Sans Pro"/>
                          <a:sym typeface="Source Sans Pro"/>
                        </a:rPr>
                        <a:t>Watery to pasty</a:t>
                      </a:r>
                      <a:endParaRPr/>
                    </a:p>
                  </a:txBody>
                  <a:tcPr marT="38100" marB="38100" marR="76200" marL="762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DDDDD"/>
                      </a:solidFill>
                      <a:prstDash val="solid"/>
                      <a:round/>
                      <a:headEnd len="sm" w="sm" type="none"/>
                      <a:tailEnd len="sm" w="sm" type="none"/>
                    </a:lnT>
                    <a:lnB cap="flat" cmpd="sng" w="9525">
                      <a:solidFill>
                        <a:srgbClr val="DDDDDD"/>
                      </a:solidFill>
                      <a:prstDash val="solid"/>
                      <a:round/>
                      <a:headEnd len="sm" w="sm" type="none"/>
                      <a:tailEnd len="sm" w="sm" type="none"/>
                    </a:lnB>
                    <a:solidFill>
                      <a:srgbClr val="EEEEEE"/>
                    </a:solidFill>
                  </a:tcPr>
                </a:tc>
                <a:tc>
                  <a:txBody>
                    <a:bodyPr/>
                    <a:lstStyle/>
                    <a:p>
                      <a:pPr indent="0" lvl="0" marL="0" marR="0" rtl="0" algn="l">
                        <a:spcBef>
                          <a:spcPts val="0"/>
                        </a:spcBef>
                        <a:spcAft>
                          <a:spcPts val="0"/>
                        </a:spcAft>
                        <a:buNone/>
                      </a:pPr>
                      <a:r>
                        <a:rPr b="0" i="0" lang="en-US" sz="1800" u="none" strike="noStrike">
                          <a:solidFill>
                            <a:srgbClr val="333333"/>
                          </a:solidFill>
                          <a:latin typeface="Source Sans Pro"/>
                          <a:ea typeface="Source Sans Pro"/>
                          <a:cs typeface="Source Sans Pro"/>
                          <a:sym typeface="Source Sans Pro"/>
                        </a:rPr>
                        <a:t>Rotavirus</a:t>
                      </a:r>
                      <a:endParaRPr/>
                    </a:p>
                  </a:txBody>
                  <a:tcPr marT="38100" marB="38100" marR="76200" marL="762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DDDDD"/>
                      </a:solidFill>
                      <a:prstDash val="solid"/>
                      <a:round/>
                      <a:headEnd len="sm" w="sm" type="none"/>
                      <a:tailEnd len="sm" w="sm" type="none"/>
                    </a:lnT>
                    <a:lnB cap="flat" cmpd="sng" w="9525">
                      <a:solidFill>
                        <a:srgbClr val="DDDDDD"/>
                      </a:solidFill>
                      <a:prstDash val="solid"/>
                      <a:round/>
                      <a:headEnd len="sm" w="sm" type="none"/>
                      <a:tailEnd len="sm" w="sm" type="none"/>
                    </a:lnB>
                    <a:solidFill>
                      <a:srgbClr val="EEEEEE"/>
                    </a:solidFill>
                  </a:tcPr>
                </a:tc>
              </a:tr>
              <a:tr h="228600">
                <a:tc>
                  <a:txBody>
                    <a:bodyPr/>
                    <a:lstStyle/>
                    <a:p>
                      <a:pPr indent="0" lvl="0" marL="0" marR="0" rtl="0" algn="l">
                        <a:spcBef>
                          <a:spcPts val="0"/>
                        </a:spcBef>
                        <a:spcAft>
                          <a:spcPts val="0"/>
                        </a:spcAft>
                        <a:buNone/>
                      </a:pPr>
                      <a:r>
                        <a:rPr b="1" i="0" lang="en-US" sz="1800" u="none" strike="noStrike">
                          <a:solidFill>
                            <a:srgbClr val="333333"/>
                          </a:solidFill>
                          <a:latin typeface="Source Sans Pro"/>
                          <a:ea typeface="Source Sans Pro"/>
                          <a:cs typeface="Source Sans Pro"/>
                          <a:sym typeface="Source Sans Pro"/>
                        </a:rPr>
                        <a:t>ALL</a:t>
                      </a:r>
                      <a:endParaRPr/>
                    </a:p>
                  </a:txBody>
                  <a:tcPr marT="38100" marB="38100" marR="76200" marL="762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DDDDD"/>
                      </a:solidFill>
                      <a:prstDash val="solid"/>
                      <a:round/>
                      <a:headEnd len="sm" w="sm" type="none"/>
                      <a:tailEnd len="sm" w="sm" type="none"/>
                    </a:lnT>
                    <a:lnB cap="flat" cmpd="sng" w="9525">
                      <a:solidFill>
                        <a:srgbClr val="DDDDDD"/>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None/>
                      </a:pPr>
                      <a:r>
                        <a:rPr b="0" i="0" lang="en-US" sz="1800" u="none" strike="noStrike">
                          <a:solidFill>
                            <a:srgbClr val="333333"/>
                          </a:solidFill>
                          <a:latin typeface="Source Sans Pro"/>
                          <a:ea typeface="Source Sans Pro"/>
                          <a:cs typeface="Source Sans Pro"/>
                          <a:sym typeface="Source Sans Pro"/>
                        </a:rPr>
                        <a:t>Profuse watery</a:t>
                      </a:r>
                      <a:endParaRPr/>
                    </a:p>
                  </a:txBody>
                  <a:tcPr marT="38100" marB="38100" marR="76200" marL="762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DDDDD"/>
                      </a:solidFill>
                      <a:prstDash val="solid"/>
                      <a:round/>
                      <a:headEnd len="sm" w="sm" type="none"/>
                      <a:tailEnd len="sm" w="sm" type="none"/>
                    </a:lnT>
                    <a:lnB cap="flat" cmpd="sng" w="9525">
                      <a:solidFill>
                        <a:srgbClr val="DDDDDD"/>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None/>
                      </a:pPr>
                      <a:r>
                        <a:rPr b="0" i="0" lang="en-US" sz="1800" u="none" strike="noStrike">
                          <a:solidFill>
                            <a:srgbClr val="333333"/>
                          </a:solidFill>
                          <a:latin typeface="Source Sans Pro"/>
                          <a:ea typeface="Source Sans Pro"/>
                          <a:cs typeface="Source Sans Pro"/>
                          <a:sym typeface="Source Sans Pro"/>
                        </a:rPr>
                        <a:t>Coronavirus (TGEv and PEDv)</a:t>
                      </a:r>
                      <a:endParaRPr/>
                    </a:p>
                  </a:txBody>
                  <a:tcPr marT="38100" marB="38100" marR="76200" marL="762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DDDDD"/>
                      </a:solidFill>
                      <a:prstDash val="solid"/>
                      <a:round/>
                      <a:headEnd len="sm" w="sm" type="none"/>
                      <a:tailEnd len="sm" w="sm" type="none"/>
                    </a:lnT>
                    <a:lnB cap="flat" cmpd="sng" w="9525">
                      <a:solidFill>
                        <a:srgbClr val="DDDDDD"/>
                      </a:solidFill>
                      <a:prstDash val="solid"/>
                      <a:round/>
                      <a:headEnd len="sm" w="sm" type="none"/>
                      <a:tailEnd len="sm" w="sm" type="none"/>
                    </a:lnB>
                    <a:solidFill>
                      <a:srgbClr val="FFFFFF"/>
                    </a:solidFill>
                  </a:tcPr>
                </a:tc>
              </a:tr>
              <a:tr h="228600">
                <a:tc>
                  <a:txBody>
                    <a:bodyPr/>
                    <a:lstStyle/>
                    <a:p>
                      <a:pPr indent="0" lvl="0" marL="0" marR="0" rtl="0" algn="l">
                        <a:spcBef>
                          <a:spcPts val="0"/>
                        </a:spcBef>
                        <a:spcAft>
                          <a:spcPts val="0"/>
                        </a:spcAft>
                        <a:buNone/>
                      </a:pPr>
                      <a:r>
                        <a:rPr b="1" i="0" lang="en-US" sz="1800" u="none" strike="noStrike">
                          <a:solidFill>
                            <a:srgbClr val="333333"/>
                          </a:solidFill>
                          <a:latin typeface="Source Sans Pro"/>
                          <a:ea typeface="Source Sans Pro"/>
                          <a:cs typeface="Source Sans Pro"/>
                          <a:sym typeface="Source Sans Pro"/>
                        </a:rPr>
                        <a:t>Day 5-21</a:t>
                      </a:r>
                      <a:endParaRPr/>
                    </a:p>
                  </a:txBody>
                  <a:tcPr marT="38100" marB="38100" marR="76200" marL="762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DDDDD"/>
                      </a:solidFill>
                      <a:prstDash val="solid"/>
                      <a:round/>
                      <a:headEnd len="sm" w="sm" type="none"/>
                      <a:tailEnd len="sm" w="sm" type="none"/>
                    </a:lnT>
                    <a:lnB cap="flat" cmpd="sng" w="9525">
                      <a:solidFill>
                        <a:srgbClr val="DDDDDD"/>
                      </a:solidFill>
                      <a:prstDash val="solid"/>
                      <a:round/>
                      <a:headEnd len="sm" w="sm" type="none"/>
                      <a:tailEnd len="sm" w="sm" type="none"/>
                    </a:lnB>
                    <a:solidFill>
                      <a:srgbClr val="EEEEEE"/>
                    </a:solidFill>
                  </a:tcPr>
                </a:tc>
                <a:tc>
                  <a:txBody>
                    <a:bodyPr/>
                    <a:lstStyle/>
                    <a:p>
                      <a:pPr indent="0" lvl="0" marL="0" marR="0" rtl="0" algn="l">
                        <a:spcBef>
                          <a:spcPts val="0"/>
                        </a:spcBef>
                        <a:spcAft>
                          <a:spcPts val="0"/>
                        </a:spcAft>
                        <a:buNone/>
                      </a:pPr>
                      <a:r>
                        <a:rPr b="0" i="0" lang="en-US" sz="1800" u="none" strike="noStrike">
                          <a:solidFill>
                            <a:srgbClr val="333333"/>
                          </a:solidFill>
                          <a:latin typeface="Source Sans Pro"/>
                          <a:ea typeface="Source Sans Pro"/>
                          <a:cs typeface="Source Sans Pro"/>
                          <a:sym typeface="Source Sans Pro"/>
                        </a:rPr>
                        <a:t>Watery yellowish</a:t>
                      </a:r>
                      <a:endParaRPr/>
                    </a:p>
                  </a:txBody>
                  <a:tcPr marT="38100" marB="38100" marR="76200" marL="762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DDDDD"/>
                      </a:solidFill>
                      <a:prstDash val="solid"/>
                      <a:round/>
                      <a:headEnd len="sm" w="sm" type="none"/>
                      <a:tailEnd len="sm" w="sm" type="none"/>
                    </a:lnT>
                    <a:lnB cap="flat" cmpd="sng" w="9525">
                      <a:solidFill>
                        <a:srgbClr val="DDDDDD"/>
                      </a:solidFill>
                      <a:prstDash val="solid"/>
                      <a:round/>
                      <a:headEnd len="sm" w="sm" type="none"/>
                      <a:tailEnd len="sm" w="sm" type="none"/>
                    </a:lnB>
                    <a:solidFill>
                      <a:srgbClr val="EEEEEE"/>
                    </a:solidFill>
                  </a:tcPr>
                </a:tc>
                <a:tc>
                  <a:txBody>
                    <a:bodyPr/>
                    <a:lstStyle/>
                    <a:p>
                      <a:pPr indent="0" lvl="0" marL="0" marR="0" rtl="0" algn="l">
                        <a:spcBef>
                          <a:spcPts val="0"/>
                        </a:spcBef>
                        <a:spcAft>
                          <a:spcPts val="0"/>
                        </a:spcAft>
                        <a:buNone/>
                      </a:pPr>
                      <a:r>
                        <a:rPr b="0" i="0" lang="en-US" sz="1800" u="none" strike="noStrike">
                          <a:solidFill>
                            <a:srgbClr val="333333"/>
                          </a:solidFill>
                          <a:latin typeface="Source Sans Pro"/>
                          <a:ea typeface="Source Sans Pro"/>
                          <a:cs typeface="Source Sans Pro"/>
                          <a:sym typeface="Source Sans Pro"/>
                        </a:rPr>
                        <a:t>Coccidiosis (Isospora)</a:t>
                      </a:r>
                      <a:endParaRPr/>
                    </a:p>
                  </a:txBody>
                  <a:tcPr marT="38100" marB="38100" marR="76200" marL="762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DDDDD"/>
                      </a:solidFill>
                      <a:prstDash val="solid"/>
                      <a:round/>
                      <a:headEnd len="sm" w="sm" type="none"/>
                      <a:tailEnd len="sm" w="sm" type="none"/>
                    </a:lnT>
                    <a:lnB cap="flat" cmpd="sng" w="9525">
                      <a:solidFill>
                        <a:srgbClr val="DDDDDD"/>
                      </a:solidFill>
                      <a:prstDash val="solid"/>
                      <a:round/>
                      <a:headEnd len="sm" w="sm" type="none"/>
                      <a:tailEnd len="sm" w="sm" type="none"/>
                    </a:lnB>
                    <a:solidFill>
                      <a:srgbClr val="EEEEEE"/>
                    </a:solidFill>
                  </a:tcPr>
                </a:tc>
              </a:tr>
              <a:tr h="228600">
                <a:tc>
                  <a:txBody>
                    <a:bodyPr/>
                    <a:lstStyle/>
                    <a:p>
                      <a:pPr indent="0" lvl="0" marL="0" marR="0" rtl="0" algn="l">
                        <a:spcBef>
                          <a:spcPts val="0"/>
                        </a:spcBef>
                        <a:spcAft>
                          <a:spcPts val="0"/>
                        </a:spcAft>
                        <a:buNone/>
                      </a:pPr>
                      <a:r>
                        <a:rPr b="1" i="0" lang="en-US" sz="1800" u="none" strike="noStrike">
                          <a:solidFill>
                            <a:srgbClr val="333333"/>
                          </a:solidFill>
                          <a:latin typeface="Source Sans Pro"/>
                          <a:ea typeface="Source Sans Pro"/>
                          <a:cs typeface="Source Sans Pro"/>
                          <a:sym typeface="Source Sans Pro"/>
                        </a:rPr>
                        <a:t>5-6 weeks</a:t>
                      </a:r>
                      <a:endParaRPr/>
                    </a:p>
                  </a:txBody>
                  <a:tcPr marT="38100" marB="38100" marR="76200" marL="762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DDDDD"/>
                      </a:solidFill>
                      <a:prstDash val="solid"/>
                      <a:round/>
                      <a:headEnd len="sm" w="sm" type="none"/>
                      <a:tailEnd len="sm" w="sm" type="none"/>
                    </a:lnT>
                    <a:lnB cap="flat" cmpd="sng" w="9525">
                      <a:solidFill>
                        <a:srgbClr val="DDDDDD"/>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None/>
                      </a:pPr>
                      <a:r>
                        <a:rPr b="0" i="0" lang="en-US" sz="1800" u="none" strike="noStrike">
                          <a:solidFill>
                            <a:srgbClr val="333333"/>
                          </a:solidFill>
                          <a:latin typeface="Source Sans Pro"/>
                          <a:ea typeface="Source Sans Pro"/>
                          <a:cs typeface="Source Sans Pro"/>
                          <a:sym typeface="Source Sans Pro"/>
                        </a:rPr>
                        <a:t>Watery yellowish</a:t>
                      </a:r>
                      <a:endParaRPr/>
                    </a:p>
                  </a:txBody>
                  <a:tcPr marT="38100" marB="38100" marR="76200" marL="762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DDDDD"/>
                      </a:solidFill>
                      <a:prstDash val="solid"/>
                      <a:round/>
                      <a:headEnd len="sm" w="sm" type="none"/>
                      <a:tailEnd len="sm" w="sm" type="none"/>
                    </a:lnT>
                    <a:lnB cap="flat" cmpd="sng" w="9525">
                      <a:solidFill>
                        <a:srgbClr val="DDDDDD"/>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None/>
                      </a:pPr>
                      <a:r>
                        <a:rPr b="0" i="1" lang="en-US" sz="1800" u="none" strike="noStrike">
                          <a:solidFill>
                            <a:srgbClr val="333333"/>
                          </a:solidFill>
                          <a:latin typeface="Source Sans Pro"/>
                          <a:ea typeface="Source Sans Pro"/>
                          <a:cs typeface="Source Sans Pro"/>
                          <a:sym typeface="Source Sans Pro"/>
                        </a:rPr>
                        <a:t>E. coli</a:t>
                      </a:r>
                      <a:endParaRPr/>
                    </a:p>
                  </a:txBody>
                  <a:tcPr marT="38100" marB="38100" marR="76200" marL="762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DDDDD"/>
                      </a:solidFill>
                      <a:prstDash val="solid"/>
                      <a:round/>
                      <a:headEnd len="sm" w="sm" type="none"/>
                      <a:tailEnd len="sm" w="sm" type="none"/>
                    </a:lnT>
                    <a:lnB cap="flat" cmpd="sng" w="9525">
                      <a:solidFill>
                        <a:srgbClr val="DDDDDD"/>
                      </a:solidFill>
                      <a:prstDash val="solid"/>
                      <a:round/>
                      <a:headEnd len="sm" w="sm" type="none"/>
                      <a:tailEnd len="sm" w="sm" type="none"/>
                    </a:lnB>
                    <a:solidFill>
                      <a:srgbClr val="FFFFFF"/>
                    </a:solidFill>
                  </a:tcPr>
                </a:tc>
              </a:tr>
              <a:tr h="228600">
                <a:tc>
                  <a:txBody>
                    <a:bodyPr/>
                    <a:lstStyle/>
                    <a:p>
                      <a:pPr indent="0" lvl="0" marL="0" marR="0" rtl="0" algn="l">
                        <a:spcBef>
                          <a:spcPts val="0"/>
                        </a:spcBef>
                        <a:spcAft>
                          <a:spcPts val="0"/>
                        </a:spcAft>
                        <a:buNone/>
                      </a:pPr>
                      <a:r>
                        <a:rPr b="1" i="0" lang="en-US" sz="1800" u="none" strike="noStrike">
                          <a:solidFill>
                            <a:srgbClr val="333333"/>
                          </a:solidFill>
                          <a:latin typeface="Source Sans Pro"/>
                          <a:ea typeface="Source Sans Pro"/>
                          <a:cs typeface="Source Sans Pro"/>
                          <a:sym typeface="Source Sans Pro"/>
                        </a:rPr>
                        <a:t>6 weeks to adult</a:t>
                      </a:r>
                      <a:endParaRPr/>
                    </a:p>
                  </a:txBody>
                  <a:tcPr marT="38100" marB="38100" marR="76200" marL="762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DDDDD"/>
                      </a:solidFill>
                      <a:prstDash val="solid"/>
                      <a:round/>
                      <a:headEnd len="sm" w="sm" type="none"/>
                      <a:tailEnd len="sm" w="sm" type="none"/>
                    </a:lnT>
                    <a:lnB cap="flat" cmpd="sng" w="9525">
                      <a:solidFill>
                        <a:srgbClr val="DDDDDD"/>
                      </a:solidFill>
                      <a:prstDash val="solid"/>
                      <a:round/>
                      <a:headEnd len="sm" w="sm" type="none"/>
                      <a:tailEnd len="sm" w="sm" type="none"/>
                    </a:lnB>
                    <a:solidFill>
                      <a:srgbClr val="EEEEEE"/>
                    </a:solidFill>
                  </a:tcPr>
                </a:tc>
                <a:tc>
                  <a:txBody>
                    <a:bodyPr/>
                    <a:lstStyle/>
                    <a:p>
                      <a:pPr indent="0" lvl="0" marL="0" marR="0" rtl="0" algn="l">
                        <a:spcBef>
                          <a:spcPts val="0"/>
                        </a:spcBef>
                        <a:spcAft>
                          <a:spcPts val="0"/>
                        </a:spcAft>
                        <a:buNone/>
                      </a:pPr>
                      <a:r>
                        <a:rPr b="0" i="0" lang="en-US" sz="1800" u="none" strike="noStrike">
                          <a:solidFill>
                            <a:srgbClr val="333333"/>
                          </a:solidFill>
                          <a:latin typeface="Source Sans Pro"/>
                          <a:ea typeface="Source Sans Pro"/>
                          <a:cs typeface="Source Sans Pro"/>
                          <a:sym typeface="Source Sans Pro"/>
                        </a:rPr>
                        <a:t>Pasty dark</a:t>
                      </a:r>
                      <a:endParaRPr/>
                    </a:p>
                  </a:txBody>
                  <a:tcPr marT="38100" marB="38100" marR="76200" marL="762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DDDDD"/>
                      </a:solidFill>
                      <a:prstDash val="solid"/>
                      <a:round/>
                      <a:headEnd len="sm" w="sm" type="none"/>
                      <a:tailEnd len="sm" w="sm" type="none"/>
                    </a:lnT>
                    <a:lnB cap="flat" cmpd="sng" w="9525">
                      <a:solidFill>
                        <a:srgbClr val="DDDDDD"/>
                      </a:solidFill>
                      <a:prstDash val="solid"/>
                      <a:round/>
                      <a:headEnd len="sm" w="sm" type="none"/>
                      <a:tailEnd len="sm" w="sm" type="none"/>
                    </a:lnB>
                    <a:solidFill>
                      <a:srgbClr val="EEEEEE"/>
                    </a:solidFill>
                  </a:tcPr>
                </a:tc>
                <a:tc>
                  <a:txBody>
                    <a:bodyPr/>
                    <a:lstStyle/>
                    <a:p>
                      <a:pPr indent="0" lvl="0" marL="0" marR="0" rtl="0" algn="l">
                        <a:spcBef>
                          <a:spcPts val="0"/>
                        </a:spcBef>
                        <a:spcAft>
                          <a:spcPts val="0"/>
                        </a:spcAft>
                        <a:buNone/>
                      </a:pPr>
                      <a:r>
                        <a:rPr b="0" i="1" lang="en-US" sz="1800" u="none" strike="noStrike">
                          <a:solidFill>
                            <a:srgbClr val="333333"/>
                          </a:solidFill>
                          <a:latin typeface="Source Sans Pro"/>
                          <a:ea typeface="Source Sans Pro"/>
                          <a:cs typeface="Source Sans Pro"/>
                          <a:sym typeface="Source Sans Pro"/>
                        </a:rPr>
                        <a:t>Brachyspira hyodysenteriae</a:t>
                      </a:r>
                      <a:endParaRPr b="0" i="1" sz="1800" u="none" strike="noStrike">
                        <a:solidFill>
                          <a:srgbClr val="333333"/>
                        </a:solidFill>
                        <a:latin typeface="Source Sans Pro"/>
                        <a:ea typeface="Source Sans Pro"/>
                        <a:cs typeface="Source Sans Pro"/>
                        <a:sym typeface="Source Sans Pro"/>
                      </a:endParaRPr>
                    </a:p>
                  </a:txBody>
                  <a:tcPr marT="38100" marB="38100" marR="76200" marL="762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DDDDD"/>
                      </a:solidFill>
                      <a:prstDash val="solid"/>
                      <a:round/>
                      <a:headEnd len="sm" w="sm" type="none"/>
                      <a:tailEnd len="sm" w="sm" type="none"/>
                    </a:lnT>
                    <a:lnB cap="flat" cmpd="sng" w="9525">
                      <a:solidFill>
                        <a:srgbClr val="DDDDDD"/>
                      </a:solidFill>
                      <a:prstDash val="solid"/>
                      <a:round/>
                      <a:headEnd len="sm" w="sm" type="none"/>
                      <a:tailEnd len="sm" w="sm" type="none"/>
                    </a:lnB>
                    <a:solidFill>
                      <a:srgbClr val="EEEEEE"/>
                    </a:solidFill>
                  </a:tcPr>
                </a:tc>
              </a:tr>
            </a:tbl>
          </a:graphicData>
        </a:graphic>
      </p:graphicFrame>
      <p:sp>
        <p:nvSpPr>
          <p:cNvPr id="194" name="Google Shape;194;p6"/>
          <p:cNvSpPr txBox="1"/>
          <p:nvPr/>
        </p:nvSpPr>
        <p:spPr>
          <a:xfrm>
            <a:off x="2152651" y="5749871"/>
            <a:ext cx="3472617"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TGEv  Transmisible Gastroenteritis</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PED Porcine Epidemic Diarrhea</a:t>
            </a:r>
            <a:endParaRPr/>
          </a:p>
        </p:txBody>
      </p:sp>
      <p:sp>
        <p:nvSpPr>
          <p:cNvPr id="195" name="Google Shape;195;p6"/>
          <p:cNvSpPr/>
          <p:nvPr/>
        </p:nvSpPr>
        <p:spPr>
          <a:xfrm>
            <a:off x="2152650" y="6497345"/>
            <a:ext cx="914400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Calibri"/>
                <a:ea typeface="Calibri"/>
                <a:cs typeface="Calibri"/>
                <a:sym typeface="Calibri"/>
              </a:rPr>
              <a:t>https://www.pigprogress.net/Piglets/Articles/2018/9/A-good-startis-vital-for-healthy-piglets-332838E/?intcmp=related-content</a:t>
            </a:r>
            <a:endParaRPr/>
          </a:p>
        </p:txBody>
      </p:sp>
      <p:sp>
        <p:nvSpPr>
          <p:cNvPr id="196" name="Google Shape;196;p6"/>
          <p:cNvSpPr txBox="1"/>
          <p:nvPr/>
        </p:nvSpPr>
        <p:spPr>
          <a:xfrm>
            <a:off x="8794722" y="5749871"/>
            <a:ext cx="1653145"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Source: Pig progress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1" name="Shape 201"/>
        <p:cNvGrpSpPr/>
        <p:nvPr/>
      </p:nvGrpSpPr>
      <p:grpSpPr>
        <a:xfrm>
          <a:off x="0" y="0"/>
          <a:ext cx="0" cy="0"/>
          <a:chOff x="0" y="0"/>
          <a:chExt cx="0" cy="0"/>
        </a:xfrm>
      </p:grpSpPr>
      <p:sp>
        <p:nvSpPr>
          <p:cNvPr id="202" name="Google Shape;202;p7"/>
          <p:cNvSpPr txBox="1"/>
          <p:nvPr>
            <p:ph type="title"/>
          </p:nvPr>
        </p:nvSpPr>
        <p:spPr>
          <a:xfrm>
            <a:off x="1765739" y="818923"/>
            <a:ext cx="8696716" cy="52197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2"/>
              </a:buClr>
              <a:buSzPts val="4000"/>
              <a:buFont typeface="Calibri"/>
              <a:buNone/>
            </a:pPr>
            <a:r>
              <a:rPr b="1" lang="en-US" sz="4000">
                <a:solidFill>
                  <a:schemeClr val="accent2"/>
                </a:solidFill>
              </a:rPr>
              <a:t>Biosecurity measures- minimize threats</a:t>
            </a:r>
            <a:endParaRPr/>
          </a:p>
        </p:txBody>
      </p:sp>
      <p:sp>
        <p:nvSpPr>
          <p:cNvPr id="203" name="Google Shape;203;p7"/>
          <p:cNvSpPr txBox="1"/>
          <p:nvPr>
            <p:ph idx="1" type="body"/>
          </p:nvPr>
        </p:nvSpPr>
        <p:spPr>
          <a:xfrm>
            <a:off x="1524000" y="1616766"/>
            <a:ext cx="7886700" cy="4804012"/>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572700"/>
              </a:buClr>
              <a:buSzPts val="2000"/>
              <a:buNone/>
            </a:pPr>
            <a:r>
              <a:rPr b="1" lang="en-US" sz="2000">
                <a:solidFill>
                  <a:srgbClr val="572700"/>
                </a:solidFill>
              </a:rPr>
              <a:t>Transmission risks</a:t>
            </a:r>
            <a:endParaRPr/>
          </a:p>
          <a:p>
            <a:pPr indent="0" lvl="0" marL="0" rtl="0" algn="l">
              <a:lnSpc>
                <a:spcPct val="90000"/>
              </a:lnSpc>
              <a:spcBef>
                <a:spcPts val="1000"/>
              </a:spcBef>
              <a:spcAft>
                <a:spcPts val="0"/>
              </a:spcAft>
              <a:buClr>
                <a:schemeClr val="dk1"/>
              </a:buClr>
              <a:buSzPts val="2000"/>
              <a:buNone/>
            </a:pPr>
            <a:r>
              <a:t/>
            </a:r>
            <a:endParaRPr sz="2000">
              <a:solidFill>
                <a:srgbClr val="572700"/>
              </a:solidFill>
            </a:endParaRPr>
          </a:p>
          <a:p>
            <a:pPr indent="0" lvl="0" marL="0" rtl="0" algn="l">
              <a:lnSpc>
                <a:spcPct val="90000"/>
              </a:lnSpc>
              <a:spcBef>
                <a:spcPts val="1000"/>
              </a:spcBef>
              <a:spcAft>
                <a:spcPts val="0"/>
              </a:spcAft>
              <a:buClr>
                <a:schemeClr val="dk1"/>
              </a:buClr>
              <a:buSzPts val="2000"/>
              <a:buNone/>
            </a:pPr>
            <a:r>
              <a:t/>
            </a:r>
            <a:endParaRPr sz="2000">
              <a:solidFill>
                <a:srgbClr val="572700"/>
              </a:solidFill>
            </a:endParaRPr>
          </a:p>
          <a:p>
            <a:pPr indent="0" lvl="0" marL="0" rtl="0" algn="l">
              <a:lnSpc>
                <a:spcPct val="90000"/>
              </a:lnSpc>
              <a:spcBef>
                <a:spcPts val="1000"/>
              </a:spcBef>
              <a:spcAft>
                <a:spcPts val="0"/>
              </a:spcAft>
              <a:buClr>
                <a:schemeClr val="dk1"/>
              </a:buClr>
              <a:buSzPts val="2000"/>
              <a:buNone/>
            </a:pPr>
            <a:r>
              <a:t/>
            </a:r>
            <a:endParaRPr sz="2000">
              <a:solidFill>
                <a:srgbClr val="572700"/>
              </a:solidFill>
            </a:endParaRPr>
          </a:p>
          <a:p>
            <a:pPr indent="0" lvl="0" marL="0" rtl="0" algn="l">
              <a:lnSpc>
                <a:spcPct val="90000"/>
              </a:lnSpc>
              <a:spcBef>
                <a:spcPts val="1000"/>
              </a:spcBef>
              <a:spcAft>
                <a:spcPts val="0"/>
              </a:spcAft>
              <a:buClr>
                <a:schemeClr val="dk1"/>
              </a:buClr>
              <a:buSzPts val="2000"/>
              <a:buNone/>
            </a:pPr>
            <a:r>
              <a:t/>
            </a:r>
            <a:endParaRPr sz="2000">
              <a:solidFill>
                <a:srgbClr val="572700"/>
              </a:solidFill>
            </a:endParaRPr>
          </a:p>
          <a:p>
            <a:pPr indent="0" lvl="0" marL="0" rtl="0" algn="l">
              <a:lnSpc>
                <a:spcPct val="90000"/>
              </a:lnSpc>
              <a:spcBef>
                <a:spcPts val="1000"/>
              </a:spcBef>
              <a:spcAft>
                <a:spcPts val="0"/>
              </a:spcAft>
              <a:buClr>
                <a:schemeClr val="dk1"/>
              </a:buClr>
              <a:buSzPts val="2000"/>
              <a:buNone/>
            </a:pPr>
            <a:r>
              <a:t/>
            </a:r>
            <a:endParaRPr sz="2000">
              <a:solidFill>
                <a:srgbClr val="572700"/>
              </a:solidFill>
            </a:endParaRPr>
          </a:p>
          <a:p>
            <a:pPr indent="0" lvl="0" marL="0" rtl="0" algn="l">
              <a:lnSpc>
                <a:spcPct val="90000"/>
              </a:lnSpc>
              <a:spcBef>
                <a:spcPts val="1000"/>
              </a:spcBef>
              <a:spcAft>
                <a:spcPts val="0"/>
              </a:spcAft>
              <a:buClr>
                <a:schemeClr val="dk1"/>
              </a:buClr>
              <a:buSzPts val="2000"/>
              <a:buNone/>
            </a:pPr>
            <a:r>
              <a:t/>
            </a:r>
            <a:endParaRPr sz="2000">
              <a:solidFill>
                <a:srgbClr val="572700"/>
              </a:solidFill>
            </a:endParaRPr>
          </a:p>
          <a:p>
            <a:pPr indent="0" lvl="0" marL="0" rtl="0" algn="l">
              <a:lnSpc>
                <a:spcPct val="90000"/>
              </a:lnSpc>
              <a:spcBef>
                <a:spcPts val="1000"/>
              </a:spcBef>
              <a:spcAft>
                <a:spcPts val="0"/>
              </a:spcAft>
              <a:buClr>
                <a:schemeClr val="dk1"/>
              </a:buClr>
              <a:buSzPts val="2000"/>
              <a:buNone/>
            </a:pPr>
            <a:r>
              <a:t/>
            </a:r>
            <a:endParaRPr sz="2000">
              <a:solidFill>
                <a:srgbClr val="572700"/>
              </a:solidFill>
            </a:endParaRPr>
          </a:p>
          <a:p>
            <a:pPr indent="0" lvl="0" marL="0" rtl="0" algn="l">
              <a:lnSpc>
                <a:spcPct val="90000"/>
              </a:lnSpc>
              <a:spcBef>
                <a:spcPts val="1000"/>
              </a:spcBef>
              <a:spcAft>
                <a:spcPts val="0"/>
              </a:spcAft>
              <a:buClr>
                <a:schemeClr val="dk1"/>
              </a:buClr>
              <a:buSzPts val="2000"/>
              <a:buNone/>
            </a:pPr>
            <a:r>
              <a:t/>
            </a:r>
            <a:endParaRPr sz="2000">
              <a:solidFill>
                <a:srgbClr val="572700"/>
              </a:solidFill>
            </a:endParaRPr>
          </a:p>
          <a:p>
            <a:pPr indent="0" lvl="0" marL="0" rtl="0" algn="l">
              <a:lnSpc>
                <a:spcPct val="90000"/>
              </a:lnSpc>
              <a:spcBef>
                <a:spcPts val="1000"/>
              </a:spcBef>
              <a:spcAft>
                <a:spcPts val="0"/>
              </a:spcAft>
              <a:buClr>
                <a:schemeClr val="dk1"/>
              </a:buClr>
              <a:buSzPts val="2000"/>
              <a:buNone/>
            </a:pPr>
            <a:r>
              <a:t/>
            </a:r>
            <a:endParaRPr sz="2000">
              <a:solidFill>
                <a:srgbClr val="572700"/>
              </a:solidFill>
            </a:endParaRPr>
          </a:p>
          <a:p>
            <a:pPr indent="0" lvl="0" marL="0" rtl="0" algn="l">
              <a:lnSpc>
                <a:spcPct val="90000"/>
              </a:lnSpc>
              <a:spcBef>
                <a:spcPts val="1000"/>
              </a:spcBef>
              <a:spcAft>
                <a:spcPts val="0"/>
              </a:spcAft>
              <a:buClr>
                <a:srgbClr val="572700"/>
              </a:buClr>
              <a:buSzPts val="2000"/>
              <a:buNone/>
            </a:pPr>
            <a:r>
              <a:rPr b="1" lang="en-US" sz="2000">
                <a:solidFill>
                  <a:srgbClr val="572700"/>
                </a:solidFill>
              </a:rPr>
              <a:t>     Within the farm- </a:t>
            </a:r>
            <a:r>
              <a:rPr lang="en-US" sz="2000">
                <a:solidFill>
                  <a:srgbClr val="572700"/>
                </a:solidFill>
              </a:rPr>
              <a:t>Animals/equipment/people</a:t>
            </a:r>
            <a:endParaRPr/>
          </a:p>
          <a:p>
            <a:pPr indent="0" lvl="0" marL="0" rtl="0" algn="l">
              <a:lnSpc>
                <a:spcPct val="90000"/>
              </a:lnSpc>
              <a:spcBef>
                <a:spcPts val="1000"/>
              </a:spcBef>
              <a:spcAft>
                <a:spcPts val="0"/>
              </a:spcAft>
              <a:buClr>
                <a:srgbClr val="572700"/>
              </a:buClr>
              <a:buSzPts val="2000"/>
              <a:buNone/>
            </a:pPr>
            <a:r>
              <a:rPr b="1" lang="en-US" sz="2000">
                <a:solidFill>
                  <a:srgbClr val="572700"/>
                </a:solidFill>
              </a:rPr>
              <a:t>     External threats- </a:t>
            </a:r>
            <a:r>
              <a:rPr lang="en-US" sz="2000">
                <a:solidFill>
                  <a:srgbClr val="572700"/>
                </a:solidFill>
              </a:rPr>
              <a:t>Animals/equipment/people</a:t>
            </a:r>
            <a:endParaRPr/>
          </a:p>
        </p:txBody>
      </p:sp>
      <p:sp>
        <p:nvSpPr>
          <p:cNvPr id="204" name="Google Shape;204;p7"/>
          <p:cNvSpPr/>
          <p:nvPr/>
        </p:nvSpPr>
        <p:spPr>
          <a:xfrm>
            <a:off x="1671145" y="2144922"/>
            <a:ext cx="4203510" cy="2862322"/>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572700"/>
              </a:buClr>
              <a:buSzPts val="2000"/>
              <a:buFont typeface="Noto Sans Symbols"/>
              <a:buChar char="▪"/>
            </a:pPr>
            <a:r>
              <a:rPr lang="en-US" sz="2000">
                <a:solidFill>
                  <a:srgbClr val="572700"/>
                </a:solidFill>
                <a:latin typeface="Calibri"/>
                <a:ea typeface="Calibri"/>
                <a:cs typeface="Calibri"/>
                <a:sym typeface="Calibri"/>
              </a:rPr>
              <a:t>Manure </a:t>
            </a:r>
            <a:endParaRPr/>
          </a:p>
          <a:p>
            <a:pPr indent="-285750" lvl="0" marL="285750" marR="0" rtl="0" algn="l">
              <a:spcBef>
                <a:spcPts val="0"/>
              </a:spcBef>
              <a:spcAft>
                <a:spcPts val="0"/>
              </a:spcAft>
              <a:buClr>
                <a:srgbClr val="572700"/>
              </a:buClr>
              <a:buSzPts val="2000"/>
              <a:buFont typeface="Noto Sans Symbols"/>
              <a:buChar char="▪"/>
            </a:pPr>
            <a:r>
              <a:rPr lang="en-US" sz="2000">
                <a:solidFill>
                  <a:srgbClr val="572700"/>
                </a:solidFill>
                <a:latin typeface="Calibri"/>
                <a:ea typeface="Calibri"/>
                <a:cs typeface="Calibri"/>
                <a:sym typeface="Calibri"/>
              </a:rPr>
              <a:t>Clothing/ equipment/ tools </a:t>
            </a:r>
            <a:endParaRPr/>
          </a:p>
          <a:p>
            <a:pPr indent="-285750" lvl="0" marL="285750" marR="0" rtl="0" algn="l">
              <a:spcBef>
                <a:spcPts val="0"/>
              </a:spcBef>
              <a:spcAft>
                <a:spcPts val="0"/>
              </a:spcAft>
              <a:buClr>
                <a:srgbClr val="572700"/>
              </a:buClr>
              <a:buSzPts val="2000"/>
              <a:buFont typeface="Noto Sans Symbols"/>
              <a:buChar char="▪"/>
            </a:pPr>
            <a:r>
              <a:rPr lang="en-US" sz="2000">
                <a:solidFill>
                  <a:srgbClr val="572700"/>
                </a:solidFill>
                <a:latin typeface="Calibri"/>
                <a:ea typeface="Calibri"/>
                <a:cs typeface="Calibri"/>
                <a:sym typeface="Calibri"/>
              </a:rPr>
              <a:t>Wildlife-Birds, insects, rodents, animals </a:t>
            </a:r>
            <a:endParaRPr/>
          </a:p>
          <a:p>
            <a:pPr indent="-285750" lvl="0" marL="285750" marR="0" rtl="0" algn="l">
              <a:spcBef>
                <a:spcPts val="0"/>
              </a:spcBef>
              <a:spcAft>
                <a:spcPts val="0"/>
              </a:spcAft>
              <a:buClr>
                <a:srgbClr val="572700"/>
              </a:buClr>
              <a:buSzPts val="2000"/>
              <a:buFont typeface="Noto Sans Symbols"/>
              <a:buChar char="▪"/>
            </a:pPr>
            <a:r>
              <a:rPr lang="en-US" sz="2000">
                <a:solidFill>
                  <a:srgbClr val="572700"/>
                </a:solidFill>
                <a:latin typeface="Calibri"/>
                <a:ea typeface="Calibri"/>
                <a:cs typeface="Calibri"/>
                <a:sym typeface="Calibri"/>
              </a:rPr>
              <a:t>New animals</a:t>
            </a:r>
            <a:endParaRPr/>
          </a:p>
          <a:p>
            <a:pPr indent="-285750" lvl="0" marL="285750" marR="0" rtl="0" algn="l">
              <a:spcBef>
                <a:spcPts val="0"/>
              </a:spcBef>
              <a:spcAft>
                <a:spcPts val="0"/>
              </a:spcAft>
              <a:buClr>
                <a:srgbClr val="572700"/>
              </a:buClr>
              <a:buSzPts val="2000"/>
              <a:buFont typeface="Noto Sans Symbols"/>
              <a:buChar char="▪"/>
            </a:pPr>
            <a:r>
              <a:rPr lang="en-US" sz="2000">
                <a:solidFill>
                  <a:srgbClr val="572700"/>
                </a:solidFill>
                <a:latin typeface="Calibri"/>
                <a:ea typeface="Calibri"/>
                <a:cs typeface="Calibri"/>
                <a:sym typeface="Calibri"/>
              </a:rPr>
              <a:t>Breeding animals- STDs  </a:t>
            </a:r>
            <a:endParaRPr/>
          </a:p>
          <a:p>
            <a:pPr indent="-285750" lvl="0" marL="285750" marR="0" rtl="0" algn="l">
              <a:spcBef>
                <a:spcPts val="0"/>
              </a:spcBef>
              <a:spcAft>
                <a:spcPts val="0"/>
              </a:spcAft>
              <a:buClr>
                <a:srgbClr val="572700"/>
              </a:buClr>
              <a:buSzPts val="2000"/>
              <a:buFont typeface="Noto Sans Symbols"/>
              <a:buChar char="▪"/>
            </a:pPr>
            <a:r>
              <a:rPr lang="en-US" sz="2000">
                <a:solidFill>
                  <a:srgbClr val="572700"/>
                </a:solidFill>
                <a:latin typeface="Calibri"/>
                <a:ea typeface="Calibri"/>
                <a:cs typeface="Calibri"/>
                <a:sym typeface="Calibri"/>
              </a:rPr>
              <a:t>Pastures</a:t>
            </a:r>
            <a:endParaRPr/>
          </a:p>
          <a:p>
            <a:pPr indent="-285750" lvl="0" marL="285750" marR="0" rtl="0" algn="l">
              <a:spcBef>
                <a:spcPts val="0"/>
              </a:spcBef>
              <a:spcAft>
                <a:spcPts val="0"/>
              </a:spcAft>
              <a:buClr>
                <a:srgbClr val="572700"/>
              </a:buClr>
              <a:buSzPts val="2000"/>
              <a:buFont typeface="Noto Sans Symbols"/>
              <a:buChar char="▪"/>
            </a:pPr>
            <a:r>
              <a:rPr lang="en-US" sz="2000">
                <a:solidFill>
                  <a:srgbClr val="572700"/>
                </a:solidFill>
                <a:latin typeface="Calibri"/>
                <a:ea typeface="Calibri"/>
                <a:cs typeface="Calibri"/>
                <a:sym typeface="Calibri"/>
              </a:rPr>
              <a:t>Overstocking </a:t>
            </a:r>
            <a:endParaRPr/>
          </a:p>
          <a:p>
            <a:pPr indent="-285750" lvl="0" marL="285750" marR="0" rtl="0" algn="l">
              <a:spcBef>
                <a:spcPts val="0"/>
              </a:spcBef>
              <a:spcAft>
                <a:spcPts val="0"/>
              </a:spcAft>
              <a:buClr>
                <a:srgbClr val="572700"/>
              </a:buClr>
              <a:buSzPts val="2000"/>
              <a:buFont typeface="Noto Sans Symbols"/>
              <a:buChar char="▪"/>
            </a:pPr>
            <a:r>
              <a:rPr lang="en-US" sz="2000">
                <a:solidFill>
                  <a:srgbClr val="572700"/>
                </a:solidFill>
                <a:latin typeface="Calibri"/>
                <a:ea typeface="Calibri"/>
                <a:cs typeface="Calibri"/>
                <a:sym typeface="Calibri"/>
              </a:rPr>
              <a:t>Water /feed</a:t>
            </a:r>
            <a:endParaRPr/>
          </a:p>
        </p:txBody>
      </p:sp>
      <p:pic>
        <p:nvPicPr>
          <p:cNvPr descr="C:\Users\spietro\Pictures\2013-10-25 NIKON OCTOBER 2013\NIKON OCTOBER 2013 037.JPG" id="205" name="Google Shape;205;p7"/>
          <p:cNvPicPr preferRelativeResize="0"/>
          <p:nvPr/>
        </p:nvPicPr>
        <p:blipFill rotWithShape="1">
          <a:blip r:embed="rId3">
            <a:alphaModFix/>
          </a:blip>
          <a:srcRect b="0" l="0" r="0" t="0"/>
          <a:stretch/>
        </p:blipFill>
        <p:spPr>
          <a:xfrm>
            <a:off x="6256038" y="1532878"/>
            <a:ext cx="4279990" cy="2845738"/>
          </a:xfrm>
          <a:prstGeom prst="rect">
            <a:avLst/>
          </a:prstGeom>
          <a:noFill/>
          <a:ln cap="flat" cmpd="sng" w="38100">
            <a:solidFill>
              <a:srgbClr val="92D050"/>
            </a:solidFill>
            <a:prstDash val="solid"/>
            <a:round/>
            <a:headEnd len="sm" w="sm" type="none"/>
            <a:tailEnd len="sm" w="sm" type="none"/>
          </a:ln>
          <a:effectLst>
            <a:outerShdw blurRad="190500" rotWithShape="0" algn="tl">
              <a:srgbClr val="000000">
                <a:alpha val="69803"/>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0" name="Shape 210"/>
        <p:cNvGrpSpPr/>
        <p:nvPr/>
      </p:nvGrpSpPr>
      <p:grpSpPr>
        <a:xfrm>
          <a:off x="0" y="0"/>
          <a:ext cx="0" cy="0"/>
          <a:chOff x="0" y="0"/>
          <a:chExt cx="0" cy="0"/>
        </a:xfrm>
      </p:grpSpPr>
      <p:sp>
        <p:nvSpPr>
          <p:cNvPr id="211" name="Google Shape;211;p8"/>
          <p:cNvSpPr/>
          <p:nvPr/>
        </p:nvSpPr>
        <p:spPr>
          <a:xfrm>
            <a:off x="1752822" y="4899991"/>
            <a:ext cx="9322682" cy="923330"/>
          </a:xfrm>
          <a:prstGeom prst="rect">
            <a:avLst/>
          </a:prstGeom>
          <a:noFill/>
          <a:ln>
            <a:noFill/>
          </a:ln>
        </p:spPr>
        <p:txBody>
          <a:bodyPr anchorCtr="0" anchor="t" bIns="45700" lIns="91425" spcFirstLastPara="1" rIns="91425" wrap="square" tIns="45700">
            <a:spAutoFit/>
          </a:bodyPr>
          <a:lstStyle/>
          <a:p>
            <a:pPr indent="-171450" lvl="0" marL="285750" marR="0" rtl="0" algn="l">
              <a:spcBef>
                <a:spcPts val="0"/>
              </a:spcBef>
              <a:spcAft>
                <a:spcPts val="0"/>
              </a:spcAft>
              <a:buClr>
                <a:schemeClr val="dk1"/>
              </a:buClr>
              <a:buSzPts val="1800"/>
              <a:buFont typeface="Noto Sans Symbols"/>
              <a:buNone/>
            </a:pPr>
            <a:r>
              <a:t/>
            </a:r>
            <a:endParaRPr sz="1800">
              <a:solidFill>
                <a:schemeClr val="dk1"/>
              </a:solidFill>
              <a:latin typeface="Calibri"/>
              <a:ea typeface="Calibri"/>
              <a:cs typeface="Calibri"/>
              <a:sym typeface="Calibri"/>
            </a:endParaRPr>
          </a:p>
          <a:p>
            <a:pPr indent="-171450" lvl="0" marL="285750" marR="0" rtl="0" algn="l">
              <a:spcBef>
                <a:spcPts val="0"/>
              </a:spcBef>
              <a:spcAft>
                <a:spcPts val="0"/>
              </a:spcAft>
              <a:buClr>
                <a:schemeClr val="dk1"/>
              </a:buClr>
              <a:buSzPts val="1800"/>
              <a:buFont typeface="Noto Sans Symbols"/>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2" name="Google Shape;212;p8"/>
          <p:cNvSpPr txBox="1"/>
          <p:nvPr/>
        </p:nvSpPr>
        <p:spPr>
          <a:xfrm>
            <a:off x="1837487" y="957459"/>
            <a:ext cx="7886700" cy="822229"/>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chemeClr val="accent2"/>
              </a:buClr>
              <a:buSzPts val="4400"/>
              <a:buFont typeface="Calibri"/>
              <a:buNone/>
            </a:pPr>
            <a:r>
              <a:rPr b="1" lang="en-US" sz="4400">
                <a:solidFill>
                  <a:schemeClr val="accent2"/>
                </a:solidFill>
                <a:latin typeface="Calibri"/>
                <a:ea typeface="Calibri"/>
                <a:cs typeface="Calibri"/>
                <a:sym typeface="Calibri"/>
              </a:rPr>
              <a:t>Biosecurity for small herds</a:t>
            </a:r>
            <a:endParaRPr/>
          </a:p>
        </p:txBody>
      </p:sp>
      <p:pic>
        <p:nvPicPr>
          <p:cNvPr id="213" name="Google Shape;213;p8"/>
          <p:cNvPicPr preferRelativeResize="0"/>
          <p:nvPr/>
        </p:nvPicPr>
        <p:blipFill rotWithShape="1">
          <a:blip r:embed="rId3">
            <a:alphaModFix/>
          </a:blip>
          <a:srcRect b="6740" l="10673" r="0" t="0"/>
          <a:stretch/>
        </p:blipFill>
        <p:spPr>
          <a:xfrm>
            <a:off x="7535297" y="4549713"/>
            <a:ext cx="2716048" cy="2126717"/>
          </a:xfrm>
          <a:prstGeom prst="rect">
            <a:avLst/>
          </a:prstGeom>
          <a:noFill/>
          <a:ln cap="flat" cmpd="sng" w="38100">
            <a:solidFill>
              <a:srgbClr val="92D050"/>
            </a:solidFill>
            <a:prstDash val="solid"/>
            <a:round/>
            <a:headEnd len="sm" w="sm" type="none"/>
            <a:tailEnd len="sm" w="sm" type="none"/>
          </a:ln>
          <a:effectLst>
            <a:outerShdw blurRad="190500" rotWithShape="0" algn="tl">
              <a:srgbClr val="000000">
                <a:alpha val="69803"/>
              </a:srgbClr>
            </a:outerShdw>
          </a:effectLst>
        </p:spPr>
      </p:pic>
      <p:sp>
        <p:nvSpPr>
          <p:cNvPr id="214" name="Google Shape;214;p8"/>
          <p:cNvSpPr txBox="1"/>
          <p:nvPr/>
        </p:nvSpPr>
        <p:spPr>
          <a:xfrm>
            <a:off x="1752822" y="1735086"/>
            <a:ext cx="8254952" cy="390876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572700"/>
                </a:solidFill>
                <a:latin typeface="Calibri"/>
                <a:ea typeface="Calibri"/>
                <a:cs typeface="Calibri"/>
                <a:sym typeface="Calibri"/>
              </a:rPr>
              <a:t>Strategies</a:t>
            </a:r>
            <a:endParaRPr/>
          </a:p>
          <a:p>
            <a:pPr indent="-285750" lvl="0" marL="285750" marR="0" rtl="0" algn="l">
              <a:spcBef>
                <a:spcPts val="0"/>
              </a:spcBef>
              <a:spcAft>
                <a:spcPts val="0"/>
              </a:spcAft>
              <a:buClr>
                <a:srgbClr val="572700"/>
              </a:buClr>
              <a:buSzPts val="2000"/>
              <a:buFont typeface="Noto Sans Symbols"/>
              <a:buChar char="▪"/>
            </a:pPr>
            <a:r>
              <a:rPr lang="en-US" sz="2000">
                <a:solidFill>
                  <a:srgbClr val="572700"/>
                </a:solidFill>
                <a:latin typeface="Calibri"/>
                <a:ea typeface="Calibri"/>
                <a:cs typeface="Calibri"/>
                <a:sym typeface="Calibri"/>
              </a:rPr>
              <a:t>Maintain strong perimeter fencing</a:t>
            </a:r>
            <a:endParaRPr/>
          </a:p>
          <a:p>
            <a:pPr indent="-285750" lvl="0" marL="285750" marR="0" rtl="0" algn="l">
              <a:spcBef>
                <a:spcPts val="0"/>
              </a:spcBef>
              <a:spcAft>
                <a:spcPts val="0"/>
              </a:spcAft>
              <a:buClr>
                <a:srgbClr val="572700"/>
              </a:buClr>
              <a:buSzPts val="2000"/>
              <a:buFont typeface="Noto Sans Symbols"/>
              <a:buChar char="▪"/>
            </a:pPr>
            <a:r>
              <a:rPr lang="en-US" sz="2000">
                <a:solidFill>
                  <a:srgbClr val="572700"/>
                </a:solidFill>
                <a:latin typeface="Calibri"/>
                <a:ea typeface="Calibri"/>
                <a:cs typeface="Calibri"/>
                <a:sym typeface="Calibri"/>
              </a:rPr>
              <a:t>Consider double fencing &amp; buffers for sensitive/high risk areas</a:t>
            </a:r>
            <a:endParaRPr/>
          </a:p>
          <a:p>
            <a:pPr indent="-285750" lvl="0" marL="285750" marR="0" rtl="0" algn="l">
              <a:spcBef>
                <a:spcPts val="0"/>
              </a:spcBef>
              <a:spcAft>
                <a:spcPts val="0"/>
              </a:spcAft>
              <a:buClr>
                <a:srgbClr val="572700"/>
              </a:buClr>
              <a:buSzPts val="2000"/>
              <a:buFont typeface="Noto Sans Symbols"/>
              <a:buChar char="▪"/>
            </a:pPr>
            <a:r>
              <a:rPr lang="en-US" sz="2000">
                <a:solidFill>
                  <a:srgbClr val="572700"/>
                </a:solidFill>
                <a:latin typeface="Calibri"/>
                <a:ea typeface="Calibri"/>
                <a:cs typeface="Calibri"/>
                <a:sym typeface="Calibri"/>
              </a:rPr>
              <a:t>Ship/receive pigs  from the perimeter of farm</a:t>
            </a:r>
            <a:endParaRPr/>
          </a:p>
          <a:p>
            <a:pPr indent="-285750" lvl="0" marL="285750" marR="0" rtl="0" algn="l">
              <a:spcBef>
                <a:spcPts val="0"/>
              </a:spcBef>
              <a:spcAft>
                <a:spcPts val="0"/>
              </a:spcAft>
              <a:buClr>
                <a:srgbClr val="572700"/>
              </a:buClr>
              <a:buSzPts val="2000"/>
              <a:buFont typeface="Noto Sans Symbols"/>
              <a:buChar char="▪"/>
            </a:pPr>
            <a:r>
              <a:rPr lang="en-US" sz="2000">
                <a:solidFill>
                  <a:srgbClr val="572700"/>
                </a:solidFill>
                <a:latin typeface="Calibri"/>
                <a:ea typeface="Calibri"/>
                <a:cs typeface="Calibri"/>
                <a:sym typeface="Calibri"/>
              </a:rPr>
              <a:t>Quarantine new animals for at least 40 days</a:t>
            </a:r>
            <a:endParaRPr/>
          </a:p>
          <a:p>
            <a:pPr indent="-285750" lvl="0" marL="285750" marR="0" rtl="0" algn="l">
              <a:spcBef>
                <a:spcPts val="0"/>
              </a:spcBef>
              <a:spcAft>
                <a:spcPts val="0"/>
              </a:spcAft>
              <a:buClr>
                <a:srgbClr val="572700"/>
              </a:buClr>
              <a:buSzPts val="2000"/>
              <a:buFont typeface="Noto Sans Symbols"/>
              <a:buChar char="▪"/>
            </a:pPr>
            <a:r>
              <a:rPr lang="en-US" sz="2000">
                <a:solidFill>
                  <a:srgbClr val="572700"/>
                </a:solidFill>
                <a:latin typeface="Calibri"/>
                <a:ea typeface="Calibri"/>
                <a:cs typeface="Calibri"/>
                <a:sym typeface="Calibri"/>
              </a:rPr>
              <a:t>Control birds, animals, rodents and pests</a:t>
            </a:r>
            <a:endParaRPr/>
          </a:p>
          <a:p>
            <a:pPr indent="-285750" lvl="0" marL="285750" marR="0" rtl="0" algn="l">
              <a:spcBef>
                <a:spcPts val="0"/>
              </a:spcBef>
              <a:spcAft>
                <a:spcPts val="0"/>
              </a:spcAft>
              <a:buClr>
                <a:srgbClr val="572700"/>
              </a:buClr>
              <a:buSzPts val="2000"/>
              <a:buFont typeface="Noto Sans Symbols"/>
              <a:buChar char="▪"/>
            </a:pPr>
            <a:r>
              <a:rPr lang="en-US" sz="2000">
                <a:solidFill>
                  <a:srgbClr val="572700"/>
                </a:solidFill>
                <a:latin typeface="Calibri"/>
                <a:ea typeface="Calibri"/>
                <a:cs typeface="Calibri"/>
                <a:sym typeface="Calibri"/>
              </a:rPr>
              <a:t>Avoid accumulation of organic waste- manure/ spilled feeds/ used bedding</a:t>
            </a:r>
            <a:endParaRPr/>
          </a:p>
          <a:p>
            <a:pPr indent="-285750" lvl="0" marL="285750" marR="0" rtl="0" algn="l">
              <a:spcBef>
                <a:spcPts val="0"/>
              </a:spcBef>
              <a:spcAft>
                <a:spcPts val="0"/>
              </a:spcAft>
              <a:buClr>
                <a:srgbClr val="572700"/>
              </a:buClr>
              <a:buSzPts val="2000"/>
              <a:buFont typeface="Noto Sans Symbols"/>
              <a:buChar char="▪"/>
            </a:pPr>
            <a:r>
              <a:rPr lang="en-US" sz="2000">
                <a:solidFill>
                  <a:srgbClr val="572700"/>
                </a:solidFill>
                <a:latin typeface="Calibri"/>
                <a:ea typeface="Calibri"/>
                <a:cs typeface="Calibri"/>
                <a:sym typeface="Calibri"/>
              </a:rPr>
              <a:t>Regularly clean and maintain equipment</a:t>
            </a:r>
            <a:endParaRPr/>
          </a:p>
          <a:p>
            <a:pPr indent="-285750" lvl="0" marL="285750" marR="0" rtl="0" algn="l">
              <a:spcBef>
                <a:spcPts val="0"/>
              </a:spcBef>
              <a:spcAft>
                <a:spcPts val="0"/>
              </a:spcAft>
              <a:buClr>
                <a:srgbClr val="572700"/>
              </a:buClr>
              <a:buSzPts val="2000"/>
              <a:buFont typeface="Noto Sans Symbols"/>
              <a:buChar char="▪"/>
            </a:pPr>
            <a:r>
              <a:rPr lang="en-US" sz="2000">
                <a:solidFill>
                  <a:srgbClr val="572700"/>
                </a:solidFill>
                <a:latin typeface="Calibri"/>
                <a:ea typeface="Calibri"/>
                <a:cs typeface="Calibri"/>
                <a:sym typeface="Calibri"/>
              </a:rPr>
              <a:t>Limit access by visitors</a:t>
            </a:r>
            <a:endParaRPr/>
          </a:p>
          <a:p>
            <a:pPr indent="-285750" lvl="0" marL="285750" marR="0" rtl="0" algn="l">
              <a:spcBef>
                <a:spcPts val="0"/>
              </a:spcBef>
              <a:spcAft>
                <a:spcPts val="0"/>
              </a:spcAft>
              <a:buClr>
                <a:srgbClr val="572700"/>
              </a:buClr>
              <a:buSzPts val="2000"/>
              <a:buFont typeface="Noto Sans Symbols"/>
              <a:buChar char="▪"/>
            </a:pPr>
            <a:r>
              <a:rPr lang="en-US" sz="2000">
                <a:solidFill>
                  <a:srgbClr val="572700"/>
                </a:solidFill>
                <a:latin typeface="Calibri"/>
                <a:ea typeface="Calibri"/>
                <a:cs typeface="Calibri"/>
                <a:sym typeface="Calibri"/>
              </a:rPr>
              <a:t>Keep feedstuff in clean, dry and  closed containers</a:t>
            </a:r>
            <a:endParaRPr/>
          </a:p>
          <a:p>
            <a:pPr indent="-285750" lvl="0" marL="285750" marR="0" rtl="0" algn="l">
              <a:spcBef>
                <a:spcPts val="0"/>
              </a:spcBef>
              <a:spcAft>
                <a:spcPts val="0"/>
              </a:spcAft>
              <a:buClr>
                <a:srgbClr val="572700"/>
              </a:buClr>
              <a:buSzPts val="2000"/>
              <a:buFont typeface="Noto Sans Symbols"/>
              <a:buChar char="▪"/>
            </a:pPr>
            <a:r>
              <a:rPr lang="en-US" sz="2000">
                <a:solidFill>
                  <a:srgbClr val="572700"/>
                </a:solidFill>
                <a:latin typeface="Calibri"/>
                <a:ea typeface="Calibri"/>
                <a:cs typeface="Calibri"/>
                <a:sym typeface="Calibri"/>
              </a:rPr>
              <a:t>Proper disposal of dead stock</a:t>
            </a:r>
            <a:endParaRPr/>
          </a:p>
          <a:p>
            <a:pPr indent="-158750" lvl="0" marL="285750" marR="0" rtl="0" algn="l">
              <a:spcBef>
                <a:spcPts val="0"/>
              </a:spcBef>
              <a:spcAft>
                <a:spcPts val="0"/>
              </a:spcAft>
              <a:buClr>
                <a:schemeClr val="dk1"/>
              </a:buClr>
              <a:buSzPts val="2000"/>
              <a:buFont typeface="Noto Sans Symbols"/>
              <a:buNone/>
            </a:pPr>
            <a:r>
              <a:t/>
            </a:r>
            <a:endParaRPr sz="2000">
              <a:solidFill>
                <a:srgbClr val="572700"/>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9" name="Shape 219"/>
        <p:cNvGrpSpPr/>
        <p:nvPr/>
      </p:nvGrpSpPr>
      <p:grpSpPr>
        <a:xfrm>
          <a:off x="0" y="0"/>
          <a:ext cx="0" cy="0"/>
          <a:chOff x="0" y="0"/>
          <a:chExt cx="0" cy="0"/>
        </a:xfrm>
      </p:grpSpPr>
      <p:sp>
        <p:nvSpPr>
          <p:cNvPr id="220" name="Google Shape;220;p9"/>
          <p:cNvSpPr txBox="1"/>
          <p:nvPr>
            <p:ph type="title"/>
          </p:nvPr>
        </p:nvSpPr>
        <p:spPr>
          <a:xfrm>
            <a:off x="2152650" y="842800"/>
            <a:ext cx="7886700" cy="69939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2"/>
              </a:buClr>
              <a:buSzPts val="4400"/>
              <a:buFont typeface="Calibri"/>
              <a:buNone/>
            </a:pPr>
            <a:r>
              <a:rPr b="1" lang="en-US">
                <a:solidFill>
                  <a:schemeClr val="accent2"/>
                </a:solidFill>
              </a:rPr>
              <a:t>Maintaining herd health</a:t>
            </a:r>
            <a:endParaRPr/>
          </a:p>
        </p:txBody>
      </p:sp>
      <p:sp>
        <p:nvSpPr>
          <p:cNvPr id="221" name="Google Shape;221;p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572700"/>
              </a:buClr>
              <a:buSzPts val="2400"/>
              <a:buChar char="•"/>
            </a:pPr>
            <a:r>
              <a:rPr lang="en-US" sz="2400">
                <a:solidFill>
                  <a:srgbClr val="572700"/>
                </a:solidFill>
              </a:rPr>
              <a:t>Purchase quality pigs &amp; quarantine new arrivals</a:t>
            </a:r>
            <a:endParaRPr/>
          </a:p>
          <a:p>
            <a:pPr indent="-228600" lvl="0" marL="228600" rtl="0" algn="l">
              <a:lnSpc>
                <a:spcPct val="90000"/>
              </a:lnSpc>
              <a:spcBef>
                <a:spcPts val="1000"/>
              </a:spcBef>
              <a:spcAft>
                <a:spcPts val="0"/>
              </a:spcAft>
              <a:buClr>
                <a:srgbClr val="572700"/>
              </a:buClr>
              <a:buSzPts val="2400"/>
              <a:buChar char="•"/>
            </a:pPr>
            <a:r>
              <a:rPr lang="en-US" sz="2400">
                <a:solidFill>
                  <a:srgbClr val="572700"/>
                </a:solidFill>
              </a:rPr>
              <a:t>Provide proper nutrition</a:t>
            </a:r>
            <a:endParaRPr/>
          </a:p>
          <a:p>
            <a:pPr indent="-228600" lvl="0" marL="228600" rtl="0" algn="l">
              <a:lnSpc>
                <a:spcPct val="90000"/>
              </a:lnSpc>
              <a:spcBef>
                <a:spcPts val="1000"/>
              </a:spcBef>
              <a:spcAft>
                <a:spcPts val="0"/>
              </a:spcAft>
              <a:buClr>
                <a:srgbClr val="572700"/>
              </a:buClr>
              <a:buSzPts val="2400"/>
              <a:buChar char="•"/>
            </a:pPr>
            <a:r>
              <a:rPr lang="en-US" sz="2400">
                <a:solidFill>
                  <a:srgbClr val="572700"/>
                </a:solidFill>
              </a:rPr>
              <a:t>Maintain clean facilities and equipment </a:t>
            </a:r>
            <a:endParaRPr/>
          </a:p>
          <a:p>
            <a:pPr indent="-228600" lvl="0" marL="228600" rtl="0" algn="l">
              <a:lnSpc>
                <a:spcPct val="90000"/>
              </a:lnSpc>
              <a:spcBef>
                <a:spcPts val="1000"/>
              </a:spcBef>
              <a:spcAft>
                <a:spcPts val="0"/>
              </a:spcAft>
              <a:buClr>
                <a:srgbClr val="572700"/>
              </a:buClr>
              <a:buSzPts val="2400"/>
              <a:buChar char="•"/>
            </a:pPr>
            <a:r>
              <a:rPr lang="en-US" sz="2400">
                <a:solidFill>
                  <a:srgbClr val="572700"/>
                </a:solidFill>
              </a:rPr>
              <a:t>Adequate ventilation and insulation</a:t>
            </a:r>
            <a:endParaRPr/>
          </a:p>
          <a:p>
            <a:pPr indent="-228600" lvl="0" marL="228600" rtl="0" algn="l">
              <a:lnSpc>
                <a:spcPct val="90000"/>
              </a:lnSpc>
              <a:spcBef>
                <a:spcPts val="1000"/>
              </a:spcBef>
              <a:spcAft>
                <a:spcPts val="0"/>
              </a:spcAft>
              <a:buClr>
                <a:srgbClr val="572700"/>
              </a:buClr>
              <a:buSzPts val="2400"/>
              <a:buChar char="•"/>
            </a:pPr>
            <a:r>
              <a:rPr lang="en-US" sz="2400">
                <a:solidFill>
                  <a:srgbClr val="572700"/>
                </a:solidFill>
              </a:rPr>
              <a:t>Minimize number of visitors and avoid visiting other hog farms</a:t>
            </a:r>
            <a:endParaRPr/>
          </a:p>
          <a:p>
            <a:pPr indent="-228600" lvl="0" marL="228600" rtl="0" algn="l">
              <a:lnSpc>
                <a:spcPct val="90000"/>
              </a:lnSpc>
              <a:spcBef>
                <a:spcPts val="1000"/>
              </a:spcBef>
              <a:spcAft>
                <a:spcPts val="0"/>
              </a:spcAft>
              <a:buClr>
                <a:srgbClr val="572700"/>
              </a:buClr>
              <a:buSzPts val="2400"/>
              <a:buChar char="•"/>
            </a:pPr>
            <a:r>
              <a:rPr lang="en-US" sz="2400">
                <a:solidFill>
                  <a:srgbClr val="572700"/>
                </a:solidFill>
              </a:rPr>
              <a:t>Control internal and external parasites</a:t>
            </a:r>
            <a:endParaRPr/>
          </a:p>
          <a:p>
            <a:pPr indent="-228600" lvl="0" marL="228600" rtl="0" algn="l">
              <a:lnSpc>
                <a:spcPct val="90000"/>
              </a:lnSpc>
              <a:spcBef>
                <a:spcPts val="1000"/>
              </a:spcBef>
              <a:spcAft>
                <a:spcPts val="0"/>
              </a:spcAft>
              <a:buClr>
                <a:srgbClr val="572700"/>
              </a:buClr>
              <a:buSzPts val="2400"/>
              <a:buChar char="•"/>
            </a:pPr>
            <a:r>
              <a:rPr lang="en-US" sz="2400">
                <a:solidFill>
                  <a:srgbClr val="572700"/>
                </a:solidFill>
              </a:rPr>
              <a:t>Develop health programs tailored to your operation’s disease pressures and history</a:t>
            </a:r>
            <a:endParaRPr/>
          </a:p>
          <a:p>
            <a:pPr indent="-76200" lvl="0" marL="228600" rtl="0" algn="l">
              <a:lnSpc>
                <a:spcPct val="90000"/>
              </a:lnSpc>
              <a:spcBef>
                <a:spcPts val="1000"/>
              </a:spcBef>
              <a:spcAft>
                <a:spcPts val="0"/>
              </a:spcAft>
              <a:buClr>
                <a:schemeClr val="dk1"/>
              </a:buClr>
              <a:buSzPts val="2400"/>
              <a:buNone/>
            </a:pPr>
            <a:r>
              <a:t/>
            </a:r>
            <a:endParaRPr sz="2400">
              <a:solidFill>
                <a:srgbClr val="572700"/>
              </a:solidFill>
            </a:endParaRPr>
          </a:p>
          <a:p>
            <a:pPr indent="-76200" lvl="0" marL="228600" rtl="0" algn="l">
              <a:lnSpc>
                <a:spcPct val="90000"/>
              </a:lnSpc>
              <a:spcBef>
                <a:spcPts val="1000"/>
              </a:spcBef>
              <a:spcAft>
                <a:spcPts val="0"/>
              </a:spcAft>
              <a:buClr>
                <a:schemeClr val="dk1"/>
              </a:buClr>
              <a:buSzPts val="2400"/>
              <a:buNone/>
            </a:pPr>
            <a:r>
              <a:t/>
            </a:r>
            <a:endParaRPr sz="2400">
              <a:solidFill>
                <a:srgbClr val="5727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6" name="Shape 226"/>
        <p:cNvGrpSpPr/>
        <p:nvPr/>
      </p:nvGrpSpPr>
      <p:grpSpPr>
        <a:xfrm>
          <a:off x="0" y="0"/>
          <a:ext cx="0" cy="0"/>
          <a:chOff x="0" y="0"/>
          <a:chExt cx="0" cy="0"/>
        </a:xfrm>
      </p:grpSpPr>
      <p:sp>
        <p:nvSpPr>
          <p:cNvPr id="227" name="Google Shape;227;p10"/>
          <p:cNvSpPr txBox="1"/>
          <p:nvPr>
            <p:ph type="title"/>
          </p:nvPr>
        </p:nvSpPr>
        <p:spPr>
          <a:xfrm>
            <a:off x="2152650" y="842800"/>
            <a:ext cx="7886700" cy="69939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2"/>
              </a:buClr>
              <a:buSzPts val="4400"/>
              <a:buFont typeface="Calibri"/>
              <a:buNone/>
            </a:pPr>
            <a:r>
              <a:rPr b="1" lang="en-US">
                <a:solidFill>
                  <a:schemeClr val="accent2"/>
                </a:solidFill>
              </a:rPr>
              <a:t>Quarantine</a:t>
            </a:r>
            <a:endParaRPr/>
          </a:p>
        </p:txBody>
      </p:sp>
      <p:sp>
        <p:nvSpPr>
          <p:cNvPr id="228" name="Google Shape;228;p10"/>
          <p:cNvSpPr/>
          <p:nvPr/>
        </p:nvSpPr>
        <p:spPr>
          <a:xfrm>
            <a:off x="1851547" y="1825626"/>
            <a:ext cx="8529851" cy="529375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572700"/>
                </a:solidFill>
                <a:latin typeface="Calibri"/>
                <a:ea typeface="Calibri"/>
                <a:cs typeface="Calibri"/>
                <a:sym typeface="Calibri"/>
              </a:rPr>
              <a:t>A building or pen separated from other livestock housing and located  near to the farm entrance. Installing a double fence can be useful.</a:t>
            </a:r>
            <a:endParaRPr/>
          </a:p>
          <a:p>
            <a:pPr indent="0" lvl="0" marL="0" marR="0" rtl="0" algn="l">
              <a:spcBef>
                <a:spcPts val="0"/>
              </a:spcBef>
              <a:spcAft>
                <a:spcPts val="0"/>
              </a:spcAft>
              <a:buNone/>
            </a:pPr>
            <a:r>
              <a:t/>
            </a:r>
            <a:endParaRPr sz="2000">
              <a:solidFill>
                <a:srgbClr val="572700"/>
              </a:solidFill>
              <a:latin typeface="Calibri"/>
              <a:ea typeface="Calibri"/>
              <a:cs typeface="Calibri"/>
              <a:sym typeface="Calibri"/>
            </a:endParaRPr>
          </a:p>
          <a:p>
            <a:pPr indent="0" lvl="0" marL="0" marR="0" rtl="0" algn="l">
              <a:spcBef>
                <a:spcPts val="0"/>
              </a:spcBef>
              <a:spcAft>
                <a:spcPts val="0"/>
              </a:spcAft>
              <a:buNone/>
            </a:pPr>
            <a:r>
              <a:rPr b="1" lang="en-US" sz="2000">
                <a:solidFill>
                  <a:srgbClr val="572700"/>
                </a:solidFill>
                <a:latin typeface="Gill Sans"/>
                <a:ea typeface="Gill Sans"/>
                <a:cs typeface="Gill Sans"/>
                <a:sym typeface="Gill Sans"/>
              </a:rPr>
              <a:t>Animals introduced to the farm should:</a:t>
            </a:r>
            <a:endParaRPr/>
          </a:p>
          <a:p>
            <a:pPr indent="0" lvl="0" marL="0" marR="0" rtl="0" algn="l">
              <a:spcBef>
                <a:spcPts val="0"/>
              </a:spcBef>
              <a:spcAft>
                <a:spcPts val="0"/>
              </a:spcAft>
              <a:buNone/>
            </a:pPr>
            <a:r>
              <a:t/>
            </a:r>
            <a:endParaRPr b="1" sz="2000">
              <a:solidFill>
                <a:srgbClr val="572700"/>
              </a:solidFill>
              <a:latin typeface="Gill Sans"/>
              <a:ea typeface="Gill Sans"/>
              <a:cs typeface="Gill Sans"/>
              <a:sym typeface="Gill Sans"/>
            </a:endParaRPr>
          </a:p>
          <a:p>
            <a:pPr indent="-285750" lvl="0" marL="285750" marR="0" rtl="0" algn="l">
              <a:spcBef>
                <a:spcPts val="0"/>
              </a:spcBef>
              <a:spcAft>
                <a:spcPts val="0"/>
              </a:spcAft>
              <a:buClr>
                <a:srgbClr val="572700"/>
              </a:buClr>
              <a:buSzPts val="2000"/>
              <a:buFont typeface="Noto Sans Symbols"/>
              <a:buChar char="▪"/>
            </a:pPr>
            <a:r>
              <a:rPr lang="en-US" sz="2000">
                <a:solidFill>
                  <a:srgbClr val="572700"/>
                </a:solidFill>
                <a:latin typeface="Gill Sans"/>
                <a:ea typeface="Gill Sans"/>
                <a:cs typeface="Gill Sans"/>
                <a:sym typeface="Gill Sans"/>
              </a:rPr>
              <a:t>Be cleaned and washed before allowing them into the facilities. </a:t>
            </a:r>
            <a:endParaRPr/>
          </a:p>
          <a:p>
            <a:pPr indent="-158750" lvl="0" marL="285750" marR="0" rtl="0" algn="l">
              <a:spcBef>
                <a:spcPts val="0"/>
              </a:spcBef>
              <a:spcAft>
                <a:spcPts val="0"/>
              </a:spcAft>
              <a:buClr>
                <a:schemeClr val="dk1"/>
              </a:buClr>
              <a:buSzPts val="2000"/>
              <a:buFont typeface="Noto Sans Symbols"/>
              <a:buNone/>
            </a:pPr>
            <a:r>
              <a:t/>
            </a:r>
            <a:endParaRPr sz="2000">
              <a:solidFill>
                <a:srgbClr val="572700"/>
              </a:solidFill>
              <a:latin typeface="Gill Sans"/>
              <a:ea typeface="Gill Sans"/>
              <a:cs typeface="Gill Sans"/>
              <a:sym typeface="Gill Sans"/>
            </a:endParaRPr>
          </a:p>
          <a:p>
            <a:pPr indent="-285750" lvl="0" marL="285750" marR="0" rtl="0" algn="l">
              <a:spcBef>
                <a:spcPts val="0"/>
              </a:spcBef>
              <a:spcAft>
                <a:spcPts val="0"/>
              </a:spcAft>
              <a:buClr>
                <a:srgbClr val="572700"/>
              </a:buClr>
              <a:buSzPts val="2000"/>
              <a:buFont typeface="Noto Sans Symbols"/>
              <a:buChar char="▪"/>
            </a:pPr>
            <a:r>
              <a:rPr lang="en-US" sz="2000">
                <a:solidFill>
                  <a:srgbClr val="572700"/>
                </a:solidFill>
                <a:latin typeface="Gill Sans"/>
                <a:ea typeface="Gill Sans"/>
                <a:cs typeface="Gill Sans"/>
                <a:sym typeface="Gill Sans"/>
              </a:rPr>
              <a:t>Undergo an isolation and acclimation period lasting at least 40 days</a:t>
            </a:r>
            <a:endParaRPr/>
          </a:p>
          <a:p>
            <a:pPr indent="-158750" lvl="0" marL="285750" marR="0" rtl="0" algn="l">
              <a:spcBef>
                <a:spcPts val="0"/>
              </a:spcBef>
              <a:spcAft>
                <a:spcPts val="0"/>
              </a:spcAft>
              <a:buClr>
                <a:schemeClr val="dk1"/>
              </a:buClr>
              <a:buSzPts val="2000"/>
              <a:buFont typeface="Noto Sans Symbols"/>
              <a:buNone/>
            </a:pPr>
            <a:r>
              <a:t/>
            </a:r>
            <a:endParaRPr sz="2000">
              <a:solidFill>
                <a:srgbClr val="572700"/>
              </a:solidFill>
              <a:latin typeface="Gill Sans"/>
              <a:ea typeface="Gill Sans"/>
              <a:cs typeface="Gill Sans"/>
              <a:sym typeface="Gill Sans"/>
            </a:endParaRPr>
          </a:p>
          <a:p>
            <a:pPr indent="-285750" lvl="0" marL="285750" marR="0" rtl="0" algn="l">
              <a:spcBef>
                <a:spcPts val="0"/>
              </a:spcBef>
              <a:spcAft>
                <a:spcPts val="0"/>
              </a:spcAft>
              <a:buClr>
                <a:srgbClr val="572700"/>
              </a:buClr>
              <a:buSzPts val="2000"/>
              <a:buFont typeface="Noto Sans Symbols"/>
              <a:buChar char="▪"/>
            </a:pPr>
            <a:r>
              <a:rPr lang="en-US" sz="2000">
                <a:solidFill>
                  <a:srgbClr val="572700"/>
                </a:solidFill>
                <a:latin typeface="Gill Sans"/>
                <a:ea typeface="Gill Sans"/>
                <a:cs typeface="Gill Sans"/>
                <a:sym typeface="Gill Sans"/>
              </a:rPr>
              <a:t>Vaccinate &amp; treat for parasites</a:t>
            </a:r>
            <a:endParaRPr/>
          </a:p>
          <a:p>
            <a:pPr indent="0" lvl="0" marL="0" marR="0" rtl="0" algn="l">
              <a:spcBef>
                <a:spcPts val="0"/>
              </a:spcBef>
              <a:spcAft>
                <a:spcPts val="0"/>
              </a:spcAft>
              <a:buNone/>
            </a:pPr>
            <a:r>
              <a:t/>
            </a:r>
            <a:endParaRPr sz="2000">
              <a:solidFill>
                <a:srgbClr val="572700"/>
              </a:solidFill>
              <a:latin typeface="Gill Sans"/>
              <a:ea typeface="Gill Sans"/>
              <a:cs typeface="Gill Sans"/>
              <a:sym typeface="Gill Sans"/>
            </a:endParaRPr>
          </a:p>
          <a:p>
            <a:pPr indent="0" lvl="0" marL="0" marR="0" rtl="0" algn="l">
              <a:spcBef>
                <a:spcPts val="0"/>
              </a:spcBef>
              <a:spcAft>
                <a:spcPts val="0"/>
              </a:spcAft>
              <a:buNone/>
            </a:pPr>
            <a:r>
              <a:t/>
            </a:r>
            <a:endParaRPr sz="2000">
              <a:solidFill>
                <a:srgbClr val="572700"/>
              </a:solidFill>
              <a:latin typeface="Calibri"/>
              <a:ea typeface="Calibri"/>
              <a:cs typeface="Calibri"/>
              <a:sym typeface="Calibri"/>
            </a:endParaRPr>
          </a:p>
          <a:p>
            <a:pPr indent="0" lvl="0" marL="0" marR="0" rtl="0" algn="l">
              <a:spcBef>
                <a:spcPts val="0"/>
              </a:spcBef>
              <a:spcAft>
                <a:spcPts val="0"/>
              </a:spcAft>
              <a:buNone/>
            </a:pPr>
            <a:r>
              <a:rPr b="1" i="1" lang="en-US" sz="2000">
                <a:solidFill>
                  <a:srgbClr val="572700"/>
                </a:solidFill>
                <a:latin typeface="Calibri"/>
                <a:ea typeface="Calibri"/>
                <a:cs typeface="Calibri"/>
                <a:sym typeface="Calibri"/>
              </a:rPr>
              <a:t>If possible, use separate members of staff to manage the isolated group or manage last thing each day/ shift</a:t>
            </a:r>
            <a:endParaRPr sz="2000">
              <a:solidFill>
                <a:srgbClr val="572700"/>
              </a:solidFill>
              <a:latin typeface="Gill Sans"/>
              <a:ea typeface="Gill Sans"/>
              <a:cs typeface="Gill Sans"/>
              <a:sym typeface="Gill Sans"/>
            </a:endParaRPr>
          </a:p>
          <a:p>
            <a:pPr indent="0" lvl="0" marL="0" marR="0" rtl="0" algn="l">
              <a:spcBef>
                <a:spcPts val="0"/>
              </a:spcBef>
              <a:spcAft>
                <a:spcPts val="0"/>
              </a:spcAft>
              <a:buNone/>
            </a:pPr>
            <a:r>
              <a:t/>
            </a:r>
            <a:endParaRPr b="1" sz="2000">
              <a:solidFill>
                <a:srgbClr val="572700"/>
              </a:solidFill>
              <a:latin typeface="Gill Sans"/>
              <a:ea typeface="Gill Sans"/>
              <a:cs typeface="Gill Sans"/>
              <a:sym typeface="Gill Sans"/>
            </a:endParaRPr>
          </a:p>
          <a:p>
            <a:pPr indent="0" lvl="0" marL="0" marR="0" rtl="0" algn="l">
              <a:spcBef>
                <a:spcPts val="0"/>
              </a:spcBef>
              <a:spcAft>
                <a:spcPts val="0"/>
              </a:spcAft>
              <a:buNone/>
            </a:pPr>
            <a:r>
              <a:t/>
            </a:r>
            <a:endParaRPr b="1" sz="2000">
              <a:solidFill>
                <a:srgbClr val="572700"/>
              </a:solidFill>
              <a:latin typeface="Gill Sans"/>
              <a:ea typeface="Gill Sans"/>
              <a:cs typeface="Gill Sans"/>
              <a:sym typeface="Gill Sans"/>
            </a:endParaRPr>
          </a:p>
          <a:p>
            <a:pPr indent="0" lvl="0" marL="0" marR="0" rtl="0" algn="l">
              <a:spcBef>
                <a:spcPts val="0"/>
              </a:spcBef>
              <a:spcAft>
                <a:spcPts val="0"/>
              </a:spcAft>
              <a:buNone/>
            </a:pPr>
            <a:r>
              <a:t/>
            </a:r>
            <a:endParaRPr b="1" sz="2000">
              <a:solidFill>
                <a:srgbClr val="572700"/>
              </a:solidFill>
              <a:latin typeface="Gill Sans"/>
              <a:ea typeface="Gill Sans"/>
              <a:cs typeface="Gill Sans"/>
              <a:sym typeface="Gill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3" name="Shape 233"/>
        <p:cNvGrpSpPr/>
        <p:nvPr/>
      </p:nvGrpSpPr>
      <p:grpSpPr>
        <a:xfrm>
          <a:off x="0" y="0"/>
          <a:ext cx="0" cy="0"/>
          <a:chOff x="0" y="0"/>
          <a:chExt cx="0" cy="0"/>
        </a:xfrm>
      </p:grpSpPr>
      <p:pic>
        <p:nvPicPr>
          <p:cNvPr id="234" name="Google Shape;234;p11"/>
          <p:cNvPicPr preferRelativeResize="0"/>
          <p:nvPr/>
        </p:nvPicPr>
        <p:blipFill rotWithShape="1">
          <a:blip r:embed="rId3">
            <a:alphaModFix/>
          </a:blip>
          <a:srcRect b="5691" l="5276" r="5102" t="8612"/>
          <a:stretch/>
        </p:blipFill>
        <p:spPr>
          <a:xfrm>
            <a:off x="2028968" y="3698551"/>
            <a:ext cx="4544705" cy="2715905"/>
          </a:xfrm>
          <a:prstGeom prst="rect">
            <a:avLst/>
          </a:prstGeom>
          <a:noFill/>
          <a:ln cap="flat" cmpd="sng" w="38100">
            <a:solidFill>
              <a:srgbClr val="92D050"/>
            </a:solidFill>
            <a:prstDash val="solid"/>
            <a:round/>
            <a:headEnd len="sm" w="sm" type="none"/>
            <a:tailEnd len="sm" w="sm" type="none"/>
          </a:ln>
          <a:effectLst>
            <a:outerShdw blurRad="190500" rotWithShape="0" algn="tl">
              <a:srgbClr val="000000">
                <a:alpha val="69803"/>
              </a:srgbClr>
            </a:outerShdw>
          </a:effectLst>
        </p:spPr>
      </p:pic>
      <p:sp>
        <p:nvSpPr>
          <p:cNvPr id="235" name="Google Shape;235;p11"/>
          <p:cNvSpPr txBox="1"/>
          <p:nvPr/>
        </p:nvSpPr>
        <p:spPr>
          <a:xfrm>
            <a:off x="2152650" y="842800"/>
            <a:ext cx="7886700" cy="699399"/>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accent2"/>
              </a:buClr>
              <a:buSzPts val="4400"/>
              <a:buFont typeface="Calibri"/>
              <a:buNone/>
            </a:pPr>
            <a:r>
              <a:rPr b="1" lang="en-US" sz="4400">
                <a:solidFill>
                  <a:schemeClr val="accent2"/>
                </a:solidFill>
                <a:latin typeface="Calibri"/>
                <a:ea typeface="Calibri"/>
                <a:cs typeface="Calibri"/>
                <a:sym typeface="Calibri"/>
              </a:rPr>
              <a:t>Administering meds </a:t>
            </a:r>
            <a:endParaRPr/>
          </a:p>
        </p:txBody>
      </p:sp>
      <p:sp>
        <p:nvSpPr>
          <p:cNvPr id="236" name="Google Shape;236;p11"/>
          <p:cNvSpPr txBox="1"/>
          <p:nvPr/>
        </p:nvSpPr>
        <p:spPr>
          <a:xfrm>
            <a:off x="3561021" y="6488676"/>
            <a:ext cx="150752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Calibri"/>
                <a:ea typeface="Calibri"/>
                <a:cs typeface="Calibri"/>
                <a:sym typeface="Calibri"/>
              </a:rPr>
              <a:t>Injection sites</a:t>
            </a:r>
            <a:endParaRPr/>
          </a:p>
        </p:txBody>
      </p:sp>
      <p:sp>
        <p:nvSpPr>
          <p:cNvPr id="237" name="Google Shape;237;p11"/>
          <p:cNvSpPr txBox="1"/>
          <p:nvPr/>
        </p:nvSpPr>
        <p:spPr>
          <a:xfrm>
            <a:off x="2152650" y="1542198"/>
            <a:ext cx="7201932"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572700"/>
                </a:solidFill>
                <a:latin typeface="Calibri"/>
                <a:ea typeface="Calibri"/>
                <a:cs typeface="Calibri"/>
                <a:sym typeface="Calibri"/>
              </a:rPr>
              <a:t>Main means of administering- feed, oral, injections</a:t>
            </a:r>
            <a:endParaRPr/>
          </a:p>
        </p:txBody>
      </p:sp>
      <p:sp>
        <p:nvSpPr>
          <p:cNvPr id="238" name="Google Shape;238;p11"/>
          <p:cNvSpPr txBox="1"/>
          <p:nvPr/>
        </p:nvSpPr>
        <p:spPr>
          <a:xfrm>
            <a:off x="2028968" y="2118777"/>
            <a:ext cx="5314981"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572700"/>
                </a:solidFill>
                <a:latin typeface="Gill Sans"/>
                <a:ea typeface="Gill Sans"/>
                <a:cs typeface="Gill Sans"/>
                <a:sym typeface="Gill Sans"/>
              </a:rPr>
              <a:t>Before you treat, you need to determine</a:t>
            </a:r>
            <a:endParaRPr/>
          </a:p>
          <a:p>
            <a:pPr indent="-342900" lvl="0" marL="342900" marR="0" rtl="0" algn="l">
              <a:spcBef>
                <a:spcPts val="0"/>
              </a:spcBef>
              <a:spcAft>
                <a:spcPts val="0"/>
              </a:spcAft>
              <a:buClr>
                <a:srgbClr val="572700"/>
              </a:buClr>
              <a:buSzPts val="2000"/>
              <a:buFont typeface="Arial"/>
              <a:buChar char="•"/>
            </a:pPr>
            <a:r>
              <a:rPr lang="en-US" sz="2000">
                <a:solidFill>
                  <a:srgbClr val="572700"/>
                </a:solidFill>
                <a:latin typeface="Gill Sans"/>
                <a:ea typeface="Gill Sans"/>
                <a:cs typeface="Gill Sans"/>
                <a:sym typeface="Gill Sans"/>
              </a:rPr>
              <a:t>Diagnosis- veterinarian -  www.thepigsite.com</a:t>
            </a:r>
            <a:endParaRPr/>
          </a:p>
          <a:p>
            <a:pPr indent="-342900" lvl="0" marL="342900" marR="0" rtl="0" algn="l">
              <a:spcBef>
                <a:spcPts val="0"/>
              </a:spcBef>
              <a:spcAft>
                <a:spcPts val="0"/>
              </a:spcAft>
              <a:buClr>
                <a:srgbClr val="572700"/>
              </a:buClr>
              <a:buSzPts val="2000"/>
              <a:buFont typeface="Arial"/>
              <a:buChar char="•"/>
            </a:pPr>
            <a:r>
              <a:rPr lang="en-US" sz="2000">
                <a:solidFill>
                  <a:srgbClr val="572700"/>
                </a:solidFill>
                <a:latin typeface="Gill Sans"/>
                <a:ea typeface="Gill Sans"/>
                <a:cs typeface="Gill Sans"/>
                <a:sym typeface="Gill Sans"/>
              </a:rPr>
              <a:t>Dosage &amp; administration</a:t>
            </a:r>
            <a:endParaRPr/>
          </a:p>
          <a:p>
            <a:pPr indent="-342900" lvl="0" marL="342900" marR="0" rtl="0" algn="l">
              <a:spcBef>
                <a:spcPts val="0"/>
              </a:spcBef>
              <a:spcAft>
                <a:spcPts val="0"/>
              </a:spcAft>
              <a:buClr>
                <a:srgbClr val="572700"/>
              </a:buClr>
              <a:buSzPts val="2000"/>
              <a:buFont typeface="Arial"/>
              <a:buChar char="•"/>
            </a:pPr>
            <a:r>
              <a:rPr lang="en-US" sz="2000">
                <a:solidFill>
                  <a:srgbClr val="572700"/>
                </a:solidFill>
                <a:latin typeface="Gill Sans"/>
                <a:ea typeface="Gill Sans"/>
                <a:cs typeface="Gill Sans"/>
                <a:sym typeface="Gill Sans"/>
              </a:rPr>
              <a:t>Withdrawal</a:t>
            </a:r>
            <a:endParaRPr sz="2000">
              <a:solidFill>
                <a:srgbClr val="572700"/>
              </a:solidFill>
              <a:latin typeface="Calibri"/>
              <a:ea typeface="Calibri"/>
              <a:cs typeface="Calibri"/>
              <a:sym typeface="Calibri"/>
            </a:endParaRPr>
          </a:p>
        </p:txBody>
      </p:sp>
      <p:sp>
        <p:nvSpPr>
          <p:cNvPr id="239" name="Google Shape;239;p11"/>
          <p:cNvSpPr/>
          <p:nvPr/>
        </p:nvSpPr>
        <p:spPr>
          <a:xfrm>
            <a:off x="6819332" y="3383591"/>
            <a:ext cx="3725839" cy="255454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572700"/>
                </a:solidFill>
                <a:latin typeface="Gill Sans"/>
                <a:ea typeface="Gill Sans"/>
                <a:cs typeface="Gill Sans"/>
                <a:sym typeface="Gill Sans"/>
              </a:rPr>
              <a:t>Intramuscular (IM) injections are made into the muscle.</a:t>
            </a:r>
            <a:endParaRPr/>
          </a:p>
          <a:p>
            <a:pPr indent="0" lvl="0" marL="0" marR="0" rtl="0" algn="l">
              <a:spcBef>
                <a:spcPts val="0"/>
              </a:spcBef>
              <a:spcAft>
                <a:spcPts val="0"/>
              </a:spcAft>
              <a:buNone/>
            </a:pPr>
            <a:r>
              <a:t/>
            </a:r>
            <a:endParaRPr b="1" sz="2000">
              <a:solidFill>
                <a:srgbClr val="572700"/>
              </a:solidFill>
              <a:latin typeface="Gill Sans"/>
              <a:ea typeface="Gill Sans"/>
              <a:cs typeface="Gill Sans"/>
              <a:sym typeface="Gill Sans"/>
            </a:endParaRPr>
          </a:p>
          <a:p>
            <a:pPr indent="0" lvl="0" marL="0" marR="0" rtl="0" algn="l">
              <a:spcBef>
                <a:spcPts val="0"/>
              </a:spcBef>
              <a:spcAft>
                <a:spcPts val="0"/>
              </a:spcAft>
              <a:buNone/>
            </a:pPr>
            <a:r>
              <a:rPr b="1" lang="en-US" sz="2000">
                <a:solidFill>
                  <a:srgbClr val="572700"/>
                </a:solidFill>
                <a:latin typeface="Gill Sans"/>
                <a:ea typeface="Gill Sans"/>
                <a:cs typeface="Gill Sans"/>
                <a:sym typeface="Gill Sans"/>
              </a:rPr>
              <a:t>Subcutaneous (Sub-Q) injections are injections given between the skin and muscle. </a:t>
            </a:r>
            <a:endParaRPr/>
          </a:p>
          <a:p>
            <a:pPr indent="0" lvl="0" marL="0" marR="0" rtl="0" algn="l">
              <a:spcBef>
                <a:spcPts val="0"/>
              </a:spcBef>
              <a:spcAft>
                <a:spcPts val="0"/>
              </a:spcAft>
              <a:buNone/>
            </a:pPr>
            <a:r>
              <a:t/>
            </a:r>
            <a:endParaRPr b="1" sz="2000">
              <a:solidFill>
                <a:srgbClr val="572700"/>
              </a:solidFill>
              <a:latin typeface="Gill Sans"/>
              <a:ea typeface="Gill Sans"/>
              <a:cs typeface="Gill Sans"/>
              <a:sym typeface="Gill Sans"/>
            </a:endParaRPr>
          </a:p>
          <a:p>
            <a:pPr indent="0" lvl="0" marL="0" marR="0" rtl="0" algn="l">
              <a:spcBef>
                <a:spcPts val="0"/>
              </a:spcBef>
              <a:spcAft>
                <a:spcPts val="0"/>
              </a:spcAft>
              <a:buNone/>
            </a:pPr>
            <a:r>
              <a:rPr b="1" lang="en-US" sz="2000">
                <a:solidFill>
                  <a:srgbClr val="572700"/>
                </a:solidFill>
                <a:latin typeface="Gill Sans"/>
                <a:ea typeface="Gill Sans"/>
                <a:cs typeface="Gill Sans"/>
                <a:sym typeface="Gill Sans"/>
              </a:rPr>
              <a:t>Orally- back of mouth into throat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4" name="Shape 244"/>
        <p:cNvGrpSpPr/>
        <p:nvPr/>
      </p:nvGrpSpPr>
      <p:grpSpPr>
        <a:xfrm>
          <a:off x="0" y="0"/>
          <a:ext cx="0" cy="0"/>
          <a:chOff x="0" y="0"/>
          <a:chExt cx="0" cy="0"/>
        </a:xfrm>
      </p:grpSpPr>
      <p:sp>
        <p:nvSpPr>
          <p:cNvPr id="245" name="Google Shape;245;p12"/>
          <p:cNvSpPr txBox="1"/>
          <p:nvPr>
            <p:ph type="title"/>
          </p:nvPr>
        </p:nvSpPr>
        <p:spPr>
          <a:xfrm>
            <a:off x="1813911" y="733922"/>
            <a:ext cx="2667000" cy="76098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2"/>
              </a:buClr>
              <a:buSzPts val="4000"/>
              <a:buFont typeface="Calibri"/>
              <a:buNone/>
            </a:pPr>
            <a:r>
              <a:rPr b="1" lang="en-US" sz="4000">
                <a:solidFill>
                  <a:schemeClr val="accent2"/>
                </a:solidFill>
              </a:rPr>
              <a:t>Parasites</a:t>
            </a:r>
            <a:endParaRPr/>
          </a:p>
        </p:txBody>
      </p:sp>
      <p:sp>
        <p:nvSpPr>
          <p:cNvPr id="246" name="Google Shape;246;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47" name="Google Shape;247;p12"/>
          <p:cNvSpPr txBox="1"/>
          <p:nvPr/>
        </p:nvSpPr>
        <p:spPr>
          <a:xfrm>
            <a:off x="1813911" y="1279149"/>
            <a:ext cx="4867756" cy="532453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572700"/>
                </a:solidFill>
                <a:latin typeface="Calibri"/>
                <a:ea typeface="Calibri"/>
                <a:cs typeface="Calibri"/>
                <a:sym typeface="Calibri"/>
              </a:rPr>
              <a:t>The parasites can cause production losses, diseases, and can affect meat quality </a:t>
            </a:r>
            <a:endParaRPr/>
          </a:p>
          <a:p>
            <a:pPr indent="0" lvl="0" marL="0" marR="0" rtl="0" algn="l">
              <a:spcBef>
                <a:spcPts val="0"/>
              </a:spcBef>
              <a:spcAft>
                <a:spcPts val="0"/>
              </a:spcAft>
              <a:buNone/>
            </a:pPr>
            <a:r>
              <a:t/>
            </a:r>
            <a:endParaRPr sz="2000">
              <a:solidFill>
                <a:srgbClr val="572700"/>
              </a:solidFill>
              <a:latin typeface="Calibri"/>
              <a:ea typeface="Calibri"/>
              <a:cs typeface="Calibri"/>
              <a:sym typeface="Calibri"/>
            </a:endParaRPr>
          </a:p>
          <a:p>
            <a:pPr indent="0" lvl="0" marL="0" marR="0" rtl="0" algn="l">
              <a:spcBef>
                <a:spcPts val="0"/>
              </a:spcBef>
              <a:spcAft>
                <a:spcPts val="0"/>
              </a:spcAft>
              <a:buNone/>
            </a:pPr>
            <a:r>
              <a:rPr lang="en-US" sz="2000">
                <a:solidFill>
                  <a:srgbClr val="572700"/>
                </a:solidFill>
                <a:latin typeface="Calibri"/>
                <a:ea typeface="Calibri"/>
                <a:cs typeface="Calibri"/>
                <a:sym typeface="Calibri"/>
              </a:rPr>
              <a:t>Some parasites are difficult to control, as the eggs are highly resistant and may survive for years</a:t>
            </a:r>
            <a:endParaRPr/>
          </a:p>
          <a:p>
            <a:pPr indent="0" lvl="0" marL="0" marR="0" rtl="0" algn="l">
              <a:spcBef>
                <a:spcPts val="0"/>
              </a:spcBef>
              <a:spcAft>
                <a:spcPts val="0"/>
              </a:spcAft>
              <a:buNone/>
            </a:pPr>
            <a:r>
              <a:t/>
            </a:r>
            <a:endParaRPr b="1" sz="2000">
              <a:solidFill>
                <a:srgbClr val="572700"/>
              </a:solidFill>
              <a:latin typeface="Calibri"/>
              <a:ea typeface="Calibri"/>
              <a:cs typeface="Calibri"/>
              <a:sym typeface="Calibri"/>
            </a:endParaRPr>
          </a:p>
          <a:p>
            <a:pPr indent="0" lvl="0" marL="0" marR="0" rtl="0" algn="l">
              <a:spcBef>
                <a:spcPts val="0"/>
              </a:spcBef>
              <a:spcAft>
                <a:spcPts val="0"/>
              </a:spcAft>
              <a:buNone/>
            </a:pPr>
            <a:r>
              <a:rPr b="1" lang="en-US" sz="2000">
                <a:solidFill>
                  <a:srgbClr val="572700"/>
                </a:solidFill>
                <a:latin typeface="Calibri"/>
                <a:ea typeface="Calibri"/>
                <a:cs typeface="Calibri"/>
                <a:sym typeface="Calibri"/>
              </a:rPr>
              <a:t>Internal- F</a:t>
            </a:r>
            <a:r>
              <a:rPr lang="en-US" sz="2000">
                <a:solidFill>
                  <a:srgbClr val="572700"/>
                </a:solidFill>
                <a:latin typeface="Calibri"/>
                <a:ea typeface="Calibri"/>
                <a:cs typeface="Calibri"/>
                <a:sym typeface="Calibri"/>
              </a:rPr>
              <a:t>ound in the digestive tract, the kidneys, liver, lungs or the blood stream</a:t>
            </a:r>
            <a:endParaRPr b="1" sz="2000">
              <a:solidFill>
                <a:srgbClr val="572700"/>
              </a:solidFill>
              <a:latin typeface="Calibri"/>
              <a:ea typeface="Calibri"/>
              <a:cs typeface="Calibri"/>
              <a:sym typeface="Calibri"/>
            </a:endParaRPr>
          </a:p>
          <a:p>
            <a:pPr indent="0" lvl="0" marL="0" marR="0" rtl="0" algn="l">
              <a:spcBef>
                <a:spcPts val="0"/>
              </a:spcBef>
              <a:spcAft>
                <a:spcPts val="0"/>
              </a:spcAft>
              <a:buNone/>
            </a:pPr>
            <a:r>
              <a:t/>
            </a:r>
            <a:endParaRPr sz="2000">
              <a:solidFill>
                <a:srgbClr val="572700"/>
              </a:solidFill>
              <a:latin typeface="Calibri"/>
              <a:ea typeface="Calibri"/>
              <a:cs typeface="Calibri"/>
              <a:sym typeface="Calibri"/>
            </a:endParaRPr>
          </a:p>
          <a:p>
            <a:pPr indent="0" lvl="0" marL="0" marR="0" rtl="0" algn="l">
              <a:spcBef>
                <a:spcPts val="0"/>
              </a:spcBef>
              <a:spcAft>
                <a:spcPts val="0"/>
              </a:spcAft>
              <a:buNone/>
            </a:pPr>
            <a:r>
              <a:rPr b="1" lang="en-US" sz="2000">
                <a:solidFill>
                  <a:srgbClr val="572700"/>
                </a:solidFill>
                <a:latin typeface="Calibri"/>
                <a:ea typeface="Calibri"/>
                <a:cs typeface="Calibri"/>
                <a:sym typeface="Calibri"/>
              </a:rPr>
              <a:t>External: </a:t>
            </a:r>
            <a:r>
              <a:rPr lang="en-US" sz="2000">
                <a:solidFill>
                  <a:srgbClr val="572700"/>
                </a:solidFill>
                <a:latin typeface="Calibri"/>
                <a:ea typeface="Calibri"/>
                <a:cs typeface="Calibri"/>
                <a:sym typeface="Calibri"/>
              </a:rPr>
              <a:t>lice, mange, flies, and ticks</a:t>
            </a:r>
            <a:endParaRPr b="1" sz="2000">
              <a:solidFill>
                <a:srgbClr val="572700"/>
              </a:solidFill>
              <a:latin typeface="Calibri"/>
              <a:ea typeface="Calibri"/>
              <a:cs typeface="Calibri"/>
              <a:sym typeface="Calibri"/>
            </a:endParaRPr>
          </a:p>
          <a:p>
            <a:pPr indent="0" lvl="0" marL="0" marR="0" rtl="0" algn="l">
              <a:spcBef>
                <a:spcPts val="0"/>
              </a:spcBef>
              <a:spcAft>
                <a:spcPts val="0"/>
              </a:spcAft>
              <a:buNone/>
            </a:pPr>
            <a:r>
              <a:t/>
            </a:r>
            <a:endParaRPr b="1" sz="2000">
              <a:solidFill>
                <a:srgbClr val="572700"/>
              </a:solidFill>
              <a:latin typeface="Calibri"/>
              <a:ea typeface="Calibri"/>
              <a:cs typeface="Calibri"/>
              <a:sym typeface="Calibri"/>
            </a:endParaRPr>
          </a:p>
          <a:p>
            <a:pPr indent="0" lvl="0" marL="0" marR="0" rtl="0" algn="l">
              <a:spcBef>
                <a:spcPts val="0"/>
              </a:spcBef>
              <a:spcAft>
                <a:spcPts val="0"/>
              </a:spcAft>
              <a:buNone/>
            </a:pPr>
            <a:r>
              <a:rPr b="1" lang="en-US" sz="2000">
                <a:solidFill>
                  <a:srgbClr val="572700"/>
                </a:solidFill>
                <a:latin typeface="Calibri"/>
                <a:ea typeface="Calibri"/>
                <a:cs typeface="Calibri"/>
                <a:sym typeface="Calibri"/>
              </a:rPr>
              <a:t>Prevention</a:t>
            </a:r>
            <a:endParaRPr/>
          </a:p>
          <a:p>
            <a:pPr indent="0" lvl="0" marL="0" marR="0" rtl="0" algn="l">
              <a:spcBef>
                <a:spcPts val="0"/>
              </a:spcBef>
              <a:spcAft>
                <a:spcPts val="0"/>
              </a:spcAft>
              <a:buNone/>
            </a:pPr>
            <a:r>
              <a:rPr lang="en-US" sz="2000">
                <a:solidFill>
                  <a:srgbClr val="572700"/>
                </a:solidFill>
                <a:latin typeface="Calibri"/>
                <a:ea typeface="Calibri"/>
                <a:cs typeface="Calibri"/>
                <a:sym typeface="Calibri"/>
              </a:rPr>
              <a:t>Proper stocking density</a:t>
            </a:r>
            <a:endParaRPr/>
          </a:p>
          <a:p>
            <a:pPr indent="0" lvl="0" marL="0" marR="0" rtl="0" algn="l">
              <a:spcBef>
                <a:spcPts val="0"/>
              </a:spcBef>
              <a:spcAft>
                <a:spcPts val="0"/>
              </a:spcAft>
              <a:buNone/>
            </a:pPr>
            <a:r>
              <a:rPr lang="en-US" sz="2000">
                <a:solidFill>
                  <a:srgbClr val="572700"/>
                </a:solidFill>
                <a:latin typeface="Calibri"/>
                <a:ea typeface="Calibri"/>
                <a:cs typeface="Calibri"/>
                <a:sym typeface="Calibri"/>
              </a:rPr>
              <a:t>Manage manure and pasture to break life cycle (14-21 d)</a:t>
            </a:r>
            <a:endParaRPr/>
          </a:p>
          <a:p>
            <a:pPr indent="0" lvl="0" marL="0" marR="0" rtl="0" algn="l">
              <a:spcBef>
                <a:spcPts val="0"/>
              </a:spcBef>
              <a:spcAft>
                <a:spcPts val="0"/>
              </a:spcAft>
              <a:buNone/>
            </a:pPr>
            <a:r>
              <a:rPr lang="en-US" sz="2000">
                <a:solidFill>
                  <a:srgbClr val="572700"/>
                </a:solidFill>
                <a:latin typeface="Calibri"/>
                <a:ea typeface="Calibri"/>
                <a:cs typeface="Calibri"/>
                <a:sym typeface="Calibri"/>
              </a:rPr>
              <a:t>Avoid wet/ bare pasture areas</a:t>
            </a:r>
            <a:endParaRPr/>
          </a:p>
        </p:txBody>
      </p:sp>
      <p:pic>
        <p:nvPicPr>
          <p:cNvPr descr="C:\Users\spietro\Pictures\Selected HOG PICTURES\HOG BEING BITE BY A FLY.jpg" id="248" name="Google Shape;248;p12"/>
          <p:cNvPicPr preferRelativeResize="0"/>
          <p:nvPr/>
        </p:nvPicPr>
        <p:blipFill rotWithShape="1">
          <a:blip r:embed="rId3">
            <a:alphaModFix/>
          </a:blip>
          <a:srcRect b="0" l="0" r="0" t="0"/>
          <a:stretch/>
        </p:blipFill>
        <p:spPr>
          <a:xfrm>
            <a:off x="8363913" y="3430648"/>
            <a:ext cx="1999286" cy="1329312"/>
          </a:xfrm>
          <a:prstGeom prst="rect">
            <a:avLst/>
          </a:prstGeom>
          <a:noFill/>
          <a:ln cap="flat" cmpd="sng" w="38100">
            <a:solidFill>
              <a:srgbClr val="92D050"/>
            </a:solidFill>
            <a:prstDash val="solid"/>
            <a:round/>
            <a:headEnd len="sm" w="sm" type="none"/>
            <a:tailEnd len="sm" w="sm" type="none"/>
          </a:ln>
          <a:effectLst>
            <a:outerShdw blurRad="190500" rotWithShape="0" algn="tl">
              <a:srgbClr val="000000">
                <a:alpha val="69803"/>
              </a:srgbClr>
            </a:outerShdw>
          </a:effectLst>
        </p:spPr>
      </p:pic>
      <p:pic>
        <p:nvPicPr>
          <p:cNvPr descr="C:\Users\spietro\AppData\Local\Microsoft\Windows\Temporary Internet Files\Content.IE5\QT03YX57\JUNE 22 073.JPG" id="249" name="Google Shape;249;p12"/>
          <p:cNvPicPr preferRelativeResize="0"/>
          <p:nvPr/>
        </p:nvPicPr>
        <p:blipFill rotWithShape="1">
          <a:blip r:embed="rId4">
            <a:alphaModFix/>
          </a:blip>
          <a:srcRect b="0" l="0" r="0" t="0"/>
          <a:stretch/>
        </p:blipFill>
        <p:spPr>
          <a:xfrm>
            <a:off x="7931113" y="4984635"/>
            <a:ext cx="2435498" cy="1368750"/>
          </a:xfrm>
          <a:prstGeom prst="rect">
            <a:avLst/>
          </a:prstGeom>
          <a:noFill/>
          <a:ln cap="flat" cmpd="sng" w="38100">
            <a:solidFill>
              <a:srgbClr val="92D050"/>
            </a:solidFill>
            <a:prstDash val="solid"/>
            <a:round/>
            <a:headEnd len="sm" w="sm" type="none"/>
            <a:tailEnd len="sm" w="sm" type="none"/>
          </a:ln>
          <a:effectLst>
            <a:outerShdw blurRad="190500" rotWithShape="0" algn="tl">
              <a:srgbClr val="000000">
                <a:alpha val="69803"/>
              </a:srgbClr>
            </a:outerShdw>
          </a:effectLst>
        </p:spPr>
      </p:pic>
      <p:sp>
        <p:nvSpPr>
          <p:cNvPr id="250" name="Google Shape;250;p12"/>
          <p:cNvSpPr txBox="1"/>
          <p:nvPr/>
        </p:nvSpPr>
        <p:spPr>
          <a:xfrm>
            <a:off x="6816448" y="5140960"/>
            <a:ext cx="101265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Horse fly</a:t>
            </a:r>
            <a:endParaRPr/>
          </a:p>
        </p:txBody>
      </p:sp>
      <p:sp>
        <p:nvSpPr>
          <p:cNvPr id="251" name="Google Shape;251;p12"/>
          <p:cNvSpPr txBox="1"/>
          <p:nvPr/>
        </p:nvSpPr>
        <p:spPr>
          <a:xfrm>
            <a:off x="7292388" y="3430648"/>
            <a:ext cx="104586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Stable fly</a:t>
            </a:r>
            <a:endParaRPr/>
          </a:p>
        </p:txBody>
      </p:sp>
      <p:sp>
        <p:nvSpPr>
          <p:cNvPr id="252" name="Google Shape;252;p12"/>
          <p:cNvSpPr txBox="1"/>
          <p:nvPr/>
        </p:nvSpPr>
        <p:spPr>
          <a:xfrm>
            <a:off x="7931114" y="6550224"/>
            <a:ext cx="2655983" cy="307777"/>
          </a:xfrm>
          <a:prstGeom prst="rect">
            <a:avLst/>
          </a:prstGeom>
          <a:noFill/>
          <a:ln cap="flat" cmpd="sng" w="9525">
            <a:solidFill>
              <a:srgbClr val="92D05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Adapted from Dr Morgan Morrow</a:t>
            </a:r>
            <a:endParaRPr/>
          </a:p>
        </p:txBody>
      </p:sp>
      <p:sp>
        <p:nvSpPr>
          <p:cNvPr id="253" name="Google Shape;253;p12"/>
          <p:cNvSpPr txBox="1"/>
          <p:nvPr/>
        </p:nvSpPr>
        <p:spPr>
          <a:xfrm>
            <a:off x="7239000" y="1114416"/>
            <a:ext cx="3359317" cy="1631216"/>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572700"/>
                </a:solidFill>
                <a:latin typeface="Calibri"/>
                <a:ea typeface="Calibri"/>
                <a:cs typeface="Calibri"/>
                <a:sym typeface="Calibri"/>
              </a:rPr>
              <a:t>Symptoms include: </a:t>
            </a:r>
            <a:r>
              <a:rPr lang="en-US" sz="2000">
                <a:solidFill>
                  <a:srgbClr val="572700"/>
                </a:solidFill>
                <a:latin typeface="Calibri"/>
                <a:ea typeface="Calibri"/>
                <a:cs typeface="Calibri"/>
                <a:sym typeface="Calibri"/>
              </a:rPr>
              <a:t>Emaciation, rough hair coat,  diarrhea, coughing, vomiting, anemia, poor growth, death loss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8" name="Shape 258"/>
        <p:cNvGrpSpPr/>
        <p:nvPr/>
      </p:nvGrpSpPr>
      <p:grpSpPr>
        <a:xfrm>
          <a:off x="0" y="0"/>
          <a:ext cx="0" cy="0"/>
          <a:chOff x="0" y="0"/>
          <a:chExt cx="0" cy="0"/>
        </a:xfrm>
      </p:grpSpPr>
      <p:sp>
        <p:nvSpPr>
          <p:cNvPr id="259" name="Google Shape;259;p13"/>
          <p:cNvSpPr txBox="1"/>
          <p:nvPr/>
        </p:nvSpPr>
        <p:spPr>
          <a:xfrm>
            <a:off x="2152650" y="924688"/>
            <a:ext cx="7886700" cy="699399"/>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accent2"/>
              </a:buClr>
              <a:buSzPts val="3200"/>
              <a:buFont typeface="Calibri"/>
              <a:buNone/>
            </a:pPr>
            <a:r>
              <a:rPr b="1" lang="en-US" sz="3200">
                <a:solidFill>
                  <a:schemeClr val="accent2"/>
                </a:solidFill>
                <a:latin typeface="Calibri"/>
                <a:ea typeface="Calibri"/>
                <a:cs typeface="Calibri"/>
                <a:sym typeface="Calibri"/>
              </a:rPr>
              <a:t>Grazing management helps controlling parasites</a:t>
            </a:r>
            <a:endParaRPr/>
          </a:p>
        </p:txBody>
      </p:sp>
      <p:sp>
        <p:nvSpPr>
          <p:cNvPr id="260" name="Google Shape;260;p13"/>
          <p:cNvSpPr/>
          <p:nvPr/>
        </p:nvSpPr>
        <p:spPr>
          <a:xfrm>
            <a:off x="1818519" y="1624087"/>
            <a:ext cx="8554962" cy="3693319"/>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572700"/>
              </a:buClr>
              <a:buSzPts val="1800"/>
              <a:buFont typeface="Noto Sans Symbols"/>
              <a:buChar char="▪"/>
            </a:pPr>
            <a:r>
              <a:rPr lang="en-US" sz="1800">
                <a:solidFill>
                  <a:srgbClr val="572700"/>
                </a:solidFill>
                <a:latin typeface="Calibri"/>
                <a:ea typeface="Calibri"/>
                <a:cs typeface="Calibri"/>
                <a:sym typeface="Calibri"/>
              </a:rPr>
              <a:t>Provide diverse pastures (High-tannin forages such as lespedeza have been shown to reduce fecal egg counts ) </a:t>
            </a:r>
            <a:endParaRPr/>
          </a:p>
          <a:p>
            <a:pPr indent="-171450" lvl="0" marL="285750" marR="0" rtl="0" algn="l">
              <a:spcBef>
                <a:spcPts val="0"/>
              </a:spcBef>
              <a:spcAft>
                <a:spcPts val="0"/>
              </a:spcAft>
              <a:buClr>
                <a:schemeClr val="dk1"/>
              </a:buClr>
              <a:buSzPts val="1800"/>
              <a:buFont typeface="Noto Sans Symbols"/>
              <a:buNone/>
            </a:pPr>
            <a:r>
              <a:t/>
            </a:r>
            <a:endParaRPr sz="1800">
              <a:solidFill>
                <a:srgbClr val="572700"/>
              </a:solidFill>
              <a:latin typeface="Calibri"/>
              <a:ea typeface="Calibri"/>
              <a:cs typeface="Calibri"/>
              <a:sym typeface="Calibri"/>
            </a:endParaRPr>
          </a:p>
          <a:p>
            <a:pPr indent="-285750" lvl="0" marL="285750" marR="0" rtl="0" algn="l">
              <a:spcBef>
                <a:spcPts val="0"/>
              </a:spcBef>
              <a:spcAft>
                <a:spcPts val="0"/>
              </a:spcAft>
              <a:buClr>
                <a:srgbClr val="572700"/>
              </a:buClr>
              <a:buSzPts val="1800"/>
              <a:buFont typeface="Noto Sans Symbols"/>
              <a:buChar char="▪"/>
            </a:pPr>
            <a:r>
              <a:rPr lang="en-US" sz="1800">
                <a:solidFill>
                  <a:srgbClr val="572700"/>
                </a:solidFill>
                <a:latin typeface="Calibri"/>
                <a:ea typeface="Calibri"/>
                <a:cs typeface="Calibri"/>
                <a:sym typeface="Calibri"/>
              </a:rPr>
              <a:t>Avoid overgrazing- grazing forages too short increases the intake of internal parasites </a:t>
            </a:r>
            <a:endParaRPr/>
          </a:p>
          <a:p>
            <a:pPr indent="-171450" lvl="0" marL="285750" marR="0" rtl="0" algn="l">
              <a:spcBef>
                <a:spcPts val="0"/>
              </a:spcBef>
              <a:spcAft>
                <a:spcPts val="0"/>
              </a:spcAft>
              <a:buClr>
                <a:schemeClr val="dk1"/>
              </a:buClr>
              <a:buSzPts val="1800"/>
              <a:buFont typeface="Noto Sans Symbols"/>
              <a:buNone/>
            </a:pPr>
            <a:r>
              <a:t/>
            </a:r>
            <a:endParaRPr sz="1800">
              <a:solidFill>
                <a:srgbClr val="572700"/>
              </a:solidFill>
              <a:latin typeface="Calibri"/>
              <a:ea typeface="Calibri"/>
              <a:cs typeface="Calibri"/>
              <a:sym typeface="Calibri"/>
            </a:endParaRPr>
          </a:p>
          <a:p>
            <a:pPr indent="-285750" lvl="0" marL="285750" marR="0" rtl="0" algn="l">
              <a:spcBef>
                <a:spcPts val="0"/>
              </a:spcBef>
              <a:spcAft>
                <a:spcPts val="0"/>
              </a:spcAft>
              <a:buClr>
                <a:srgbClr val="572700"/>
              </a:buClr>
              <a:buSzPts val="1800"/>
              <a:buFont typeface="Noto Sans Symbols"/>
              <a:buChar char="▪"/>
            </a:pPr>
            <a:r>
              <a:rPr lang="en-US" sz="1800">
                <a:solidFill>
                  <a:srgbClr val="572700"/>
                </a:solidFill>
                <a:latin typeface="Calibri"/>
                <a:ea typeface="Calibri"/>
                <a:cs typeface="Calibri"/>
                <a:sym typeface="Calibri"/>
              </a:rPr>
              <a:t>Rest periods for pastures</a:t>
            </a:r>
            <a:endParaRPr/>
          </a:p>
          <a:p>
            <a:pPr indent="0" lvl="1" marL="457200" marR="0" rtl="0" algn="l">
              <a:spcBef>
                <a:spcPts val="0"/>
              </a:spcBef>
              <a:spcAft>
                <a:spcPts val="0"/>
              </a:spcAft>
              <a:buNone/>
            </a:pPr>
            <a:r>
              <a:rPr b="0" i="0" lang="en-US" sz="1800" u="none" cap="none" strike="noStrike">
                <a:solidFill>
                  <a:srgbClr val="572700"/>
                </a:solidFill>
                <a:latin typeface="Calibri"/>
                <a:ea typeface="Calibri"/>
                <a:cs typeface="Calibri"/>
                <a:sym typeface="Calibri"/>
              </a:rPr>
              <a:t>- Break life cycle</a:t>
            </a:r>
            <a:endParaRPr/>
          </a:p>
          <a:p>
            <a:pPr indent="-171450" lvl="0" marL="285750" marR="0" rtl="0" algn="l">
              <a:spcBef>
                <a:spcPts val="0"/>
              </a:spcBef>
              <a:spcAft>
                <a:spcPts val="0"/>
              </a:spcAft>
              <a:buClr>
                <a:schemeClr val="dk1"/>
              </a:buClr>
              <a:buSzPts val="1800"/>
              <a:buFont typeface="Noto Sans Symbols"/>
              <a:buNone/>
            </a:pPr>
            <a:r>
              <a:t/>
            </a:r>
            <a:endParaRPr sz="1800">
              <a:solidFill>
                <a:srgbClr val="572700"/>
              </a:solidFill>
              <a:latin typeface="Calibri"/>
              <a:ea typeface="Calibri"/>
              <a:cs typeface="Calibri"/>
              <a:sym typeface="Calibri"/>
            </a:endParaRPr>
          </a:p>
          <a:p>
            <a:pPr indent="-285750" lvl="0" marL="285750" marR="0" rtl="0" algn="l">
              <a:spcBef>
                <a:spcPts val="0"/>
              </a:spcBef>
              <a:spcAft>
                <a:spcPts val="0"/>
              </a:spcAft>
              <a:buClr>
                <a:srgbClr val="572700"/>
              </a:buClr>
              <a:buSzPts val="1800"/>
              <a:buFont typeface="Noto Sans Symbols"/>
              <a:buChar char="▪"/>
            </a:pPr>
            <a:r>
              <a:rPr lang="en-US" sz="1800">
                <a:solidFill>
                  <a:srgbClr val="572700"/>
                </a:solidFill>
                <a:latin typeface="Calibri"/>
                <a:ea typeface="Calibri"/>
                <a:cs typeface="Calibri"/>
                <a:sym typeface="Calibri"/>
              </a:rPr>
              <a:t>Establish multispecies grazing </a:t>
            </a:r>
            <a:endParaRPr/>
          </a:p>
          <a:p>
            <a:pPr indent="0" lvl="1" marL="457200" marR="0" rtl="0" algn="l">
              <a:spcBef>
                <a:spcPts val="0"/>
              </a:spcBef>
              <a:spcAft>
                <a:spcPts val="0"/>
              </a:spcAft>
              <a:buNone/>
            </a:pPr>
            <a:r>
              <a:rPr b="0" i="0" lang="en-US" sz="1800" u="none" cap="none" strike="noStrike">
                <a:solidFill>
                  <a:srgbClr val="572700"/>
                </a:solidFill>
                <a:latin typeface="Calibri"/>
                <a:ea typeface="Calibri"/>
                <a:cs typeface="Calibri"/>
                <a:sym typeface="Calibri"/>
              </a:rPr>
              <a:t>- Species specific parasites</a:t>
            </a:r>
            <a:endParaRPr/>
          </a:p>
          <a:p>
            <a:pPr indent="0" lvl="0" marL="0" marR="0" rtl="0" algn="l">
              <a:spcBef>
                <a:spcPts val="0"/>
              </a:spcBef>
              <a:spcAft>
                <a:spcPts val="0"/>
              </a:spcAft>
              <a:buNone/>
            </a:pPr>
            <a:r>
              <a:t/>
            </a:r>
            <a:endParaRPr sz="1800">
              <a:solidFill>
                <a:srgbClr val="572700"/>
              </a:solidFill>
              <a:latin typeface="Calibri"/>
              <a:ea typeface="Calibri"/>
              <a:cs typeface="Calibri"/>
              <a:sym typeface="Calibri"/>
            </a:endParaRPr>
          </a:p>
          <a:p>
            <a:pPr indent="-171450" lvl="0" marL="285750" marR="0" rtl="0" algn="l">
              <a:spcBef>
                <a:spcPts val="0"/>
              </a:spcBef>
              <a:spcAft>
                <a:spcPts val="0"/>
              </a:spcAft>
              <a:buClr>
                <a:schemeClr val="dk1"/>
              </a:buClr>
              <a:buSzPts val="1800"/>
              <a:buFont typeface="Noto Sans Symbols"/>
              <a:buNone/>
            </a:pPr>
            <a:r>
              <a:t/>
            </a:r>
            <a:endParaRPr sz="1800">
              <a:solidFill>
                <a:srgbClr val="572700"/>
              </a:solidFill>
              <a:latin typeface="Calibri"/>
              <a:ea typeface="Calibri"/>
              <a:cs typeface="Calibri"/>
              <a:sym typeface="Calibri"/>
            </a:endParaRPr>
          </a:p>
          <a:p>
            <a:pPr indent="-171450" lvl="0" marL="285750" marR="0" rtl="0" algn="l">
              <a:spcBef>
                <a:spcPts val="0"/>
              </a:spcBef>
              <a:spcAft>
                <a:spcPts val="0"/>
              </a:spcAft>
              <a:buClr>
                <a:schemeClr val="dk1"/>
              </a:buClr>
              <a:buSzPts val="1800"/>
              <a:buFont typeface="Noto Sans Symbols"/>
              <a:buNone/>
            </a:pPr>
            <a:r>
              <a:t/>
            </a:r>
            <a:endParaRPr sz="1800">
              <a:solidFill>
                <a:srgbClr val="572700"/>
              </a:solidFill>
              <a:latin typeface="Calibri"/>
              <a:ea typeface="Calibri"/>
              <a:cs typeface="Calibri"/>
              <a:sym typeface="Calibri"/>
            </a:endParaRPr>
          </a:p>
        </p:txBody>
      </p:sp>
      <p:pic>
        <p:nvPicPr>
          <p:cNvPr id="261" name="Google Shape;261;p13"/>
          <p:cNvPicPr preferRelativeResize="0"/>
          <p:nvPr/>
        </p:nvPicPr>
        <p:blipFill rotWithShape="1">
          <a:blip r:embed="rId3">
            <a:alphaModFix/>
          </a:blip>
          <a:srcRect b="0" l="0" r="0" t="0"/>
          <a:stretch/>
        </p:blipFill>
        <p:spPr>
          <a:xfrm>
            <a:off x="5585007" y="3171494"/>
            <a:ext cx="4788474" cy="3183826"/>
          </a:xfrm>
          <a:prstGeom prst="rect">
            <a:avLst/>
          </a:prstGeom>
          <a:noFill/>
          <a:ln cap="flat" cmpd="sng" w="38100">
            <a:solidFill>
              <a:srgbClr val="92D050"/>
            </a:solidFill>
            <a:prstDash val="solid"/>
            <a:round/>
            <a:headEnd len="sm" w="sm" type="none"/>
            <a:tailEnd len="sm" w="sm" type="none"/>
          </a:ln>
          <a:effectLst>
            <a:outerShdw blurRad="190500" rotWithShape="0" algn="tl">
              <a:srgbClr val="000000">
                <a:alpha val="69803"/>
              </a:srgbClr>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6" name="Shape 266"/>
        <p:cNvGrpSpPr/>
        <p:nvPr/>
      </p:nvGrpSpPr>
      <p:grpSpPr>
        <a:xfrm>
          <a:off x="0" y="0"/>
          <a:ext cx="0" cy="0"/>
          <a:chOff x="0" y="0"/>
          <a:chExt cx="0" cy="0"/>
        </a:xfrm>
      </p:grpSpPr>
      <p:sp>
        <p:nvSpPr>
          <p:cNvPr id="267" name="Google Shape;267;p14"/>
          <p:cNvSpPr txBox="1"/>
          <p:nvPr/>
        </p:nvSpPr>
        <p:spPr>
          <a:xfrm>
            <a:off x="2152650" y="924688"/>
            <a:ext cx="7886700" cy="699399"/>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accent2"/>
              </a:buClr>
              <a:buSzPts val="3200"/>
              <a:buFont typeface="Calibri"/>
              <a:buNone/>
            </a:pPr>
            <a:r>
              <a:rPr b="1" lang="en-US" sz="3200">
                <a:solidFill>
                  <a:schemeClr val="accent2"/>
                </a:solidFill>
                <a:latin typeface="Calibri"/>
                <a:ea typeface="Calibri"/>
                <a:cs typeface="Calibri"/>
                <a:sym typeface="Calibri"/>
              </a:rPr>
              <a:t>Grazing pigs can get sunburn &amp; heat stress</a:t>
            </a:r>
            <a:endParaRPr/>
          </a:p>
        </p:txBody>
      </p:sp>
      <p:pic>
        <p:nvPicPr>
          <p:cNvPr descr="C:\Users\spietro\AppData\Local\Temp\IMG_20160414_114555273.jpg" id="268" name="Google Shape;268;p14"/>
          <p:cNvPicPr preferRelativeResize="0"/>
          <p:nvPr/>
        </p:nvPicPr>
        <p:blipFill rotWithShape="1">
          <a:blip r:embed="rId3">
            <a:alphaModFix/>
          </a:blip>
          <a:srcRect b="0" l="15000" r="9998" t="0"/>
          <a:stretch/>
        </p:blipFill>
        <p:spPr>
          <a:xfrm>
            <a:off x="1805145" y="1710813"/>
            <a:ext cx="3420700" cy="2565525"/>
          </a:xfrm>
          <a:prstGeom prst="rect">
            <a:avLst/>
          </a:prstGeom>
          <a:noFill/>
          <a:ln cap="flat" cmpd="sng" w="38100">
            <a:solidFill>
              <a:srgbClr val="92D050"/>
            </a:solidFill>
            <a:prstDash val="solid"/>
            <a:round/>
            <a:headEnd len="sm" w="sm" type="none"/>
            <a:tailEnd len="sm" w="sm" type="none"/>
          </a:ln>
          <a:effectLst>
            <a:outerShdw blurRad="190500" rotWithShape="0" algn="tl">
              <a:srgbClr val="000000">
                <a:alpha val="69803"/>
              </a:srgbClr>
            </a:outerShdw>
          </a:effectLst>
        </p:spPr>
      </p:pic>
      <p:sp>
        <p:nvSpPr>
          <p:cNvPr id="269" name="Google Shape;269;p14"/>
          <p:cNvSpPr txBox="1"/>
          <p:nvPr/>
        </p:nvSpPr>
        <p:spPr>
          <a:xfrm>
            <a:off x="1677326" y="6302306"/>
            <a:ext cx="8774364" cy="400110"/>
          </a:xfrm>
          <a:prstGeom prst="rect">
            <a:avLst/>
          </a:prstGeom>
          <a:solidFill>
            <a:srgbClr val="FFFFFF">
              <a:alpha val="60000"/>
            </a:srgbClr>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dk1"/>
                </a:solidFill>
                <a:latin typeface="Calibri"/>
                <a:ea typeface="Calibri"/>
                <a:cs typeface="Calibri"/>
                <a:sym typeface="Calibri"/>
              </a:rPr>
              <a:t>Darker pigs are less susceptible to sunburn but may be more readily heat stressed </a:t>
            </a:r>
            <a:endParaRPr/>
          </a:p>
        </p:txBody>
      </p:sp>
      <p:pic>
        <p:nvPicPr>
          <p:cNvPr descr="H:\WD SmartWare.swstor\CEFS2-HPLAP-160\Volume.2c589a38.9d3c.11dc.a84c.806d6172696f\My Documents\My Pictures\2011 project\fescue\2-23-2011\DSC_2864.JPG" id="270" name="Google Shape;270;p14"/>
          <p:cNvPicPr preferRelativeResize="0"/>
          <p:nvPr/>
        </p:nvPicPr>
        <p:blipFill rotWithShape="1">
          <a:blip r:embed="rId4">
            <a:alphaModFix/>
          </a:blip>
          <a:srcRect b="0" l="0" r="0" t="0"/>
          <a:stretch/>
        </p:blipFill>
        <p:spPr>
          <a:xfrm>
            <a:off x="5407742" y="3039409"/>
            <a:ext cx="4493342" cy="2987594"/>
          </a:xfrm>
          <a:prstGeom prst="rect">
            <a:avLst/>
          </a:prstGeom>
          <a:noFill/>
          <a:ln cap="flat" cmpd="sng" w="38100">
            <a:solidFill>
              <a:srgbClr val="92D050"/>
            </a:solidFill>
            <a:prstDash val="solid"/>
            <a:round/>
            <a:headEnd len="sm" w="sm" type="none"/>
            <a:tailEnd len="sm" w="sm" type="none"/>
          </a:ln>
          <a:effectLst>
            <a:outerShdw blurRad="190500" rotWithShape="0" algn="tl">
              <a:srgbClr val="000000">
                <a:alpha val="69803"/>
              </a:srgbClr>
            </a:outerShdw>
          </a:effectLst>
        </p:spPr>
      </p:pic>
      <p:sp>
        <p:nvSpPr>
          <p:cNvPr id="271" name="Google Shape;271;p14"/>
          <p:cNvSpPr txBox="1"/>
          <p:nvPr/>
        </p:nvSpPr>
        <p:spPr>
          <a:xfrm>
            <a:off x="5663381" y="1614254"/>
            <a:ext cx="3645037"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572700"/>
                </a:solidFill>
                <a:latin typeface="Calibri"/>
                <a:ea typeface="Calibri"/>
                <a:cs typeface="Calibri"/>
                <a:sym typeface="Calibri"/>
              </a:rPr>
              <a:t>Could cause: </a:t>
            </a:r>
            <a:endParaRPr/>
          </a:p>
          <a:p>
            <a:pPr indent="-285750" lvl="0" marL="285750" marR="0" rtl="0" algn="l">
              <a:spcBef>
                <a:spcPts val="0"/>
              </a:spcBef>
              <a:spcAft>
                <a:spcPts val="0"/>
              </a:spcAft>
              <a:buClr>
                <a:srgbClr val="572700"/>
              </a:buClr>
              <a:buSzPts val="1800"/>
              <a:buFont typeface="Noto Sans Symbols"/>
              <a:buChar char="▪"/>
            </a:pPr>
            <a:r>
              <a:rPr lang="en-US" sz="1800">
                <a:solidFill>
                  <a:srgbClr val="572700"/>
                </a:solidFill>
                <a:latin typeface="Calibri"/>
                <a:ea typeface="Calibri"/>
                <a:cs typeface="Calibri"/>
                <a:sym typeface="Calibri"/>
              </a:rPr>
              <a:t>Pain/Stress</a:t>
            </a:r>
            <a:endParaRPr/>
          </a:p>
          <a:p>
            <a:pPr indent="-285750" lvl="0" marL="285750" marR="0" rtl="0" algn="l">
              <a:spcBef>
                <a:spcPts val="0"/>
              </a:spcBef>
              <a:spcAft>
                <a:spcPts val="0"/>
              </a:spcAft>
              <a:buClr>
                <a:srgbClr val="572700"/>
              </a:buClr>
              <a:buSzPts val="1800"/>
              <a:buFont typeface="Noto Sans Symbols"/>
              <a:buChar char="▪"/>
            </a:pPr>
            <a:r>
              <a:rPr lang="en-US" sz="1800">
                <a:solidFill>
                  <a:srgbClr val="572700"/>
                </a:solidFill>
                <a:latin typeface="Calibri"/>
                <a:ea typeface="Calibri"/>
                <a:cs typeface="Calibri"/>
                <a:sym typeface="Calibri"/>
              </a:rPr>
              <a:t>Breeding/ Reproductive problems</a:t>
            </a:r>
            <a:endParaRPr/>
          </a:p>
          <a:p>
            <a:pPr indent="-285750" lvl="0" marL="285750" marR="0" rtl="0" algn="l">
              <a:spcBef>
                <a:spcPts val="0"/>
              </a:spcBef>
              <a:spcAft>
                <a:spcPts val="0"/>
              </a:spcAft>
              <a:buClr>
                <a:srgbClr val="572700"/>
              </a:buClr>
              <a:buSzPts val="1800"/>
              <a:buFont typeface="Noto Sans Symbols"/>
              <a:buChar char="▪"/>
            </a:pPr>
            <a:r>
              <a:rPr lang="en-US" sz="1800">
                <a:solidFill>
                  <a:srgbClr val="572700"/>
                </a:solidFill>
                <a:latin typeface="Calibri"/>
                <a:ea typeface="Calibri"/>
                <a:cs typeface="Calibri"/>
                <a:sym typeface="Calibri"/>
              </a:rPr>
              <a:t>Heat stress can lead to death</a:t>
            </a:r>
            <a:endParaRPr/>
          </a:p>
        </p:txBody>
      </p:sp>
      <p:sp>
        <p:nvSpPr>
          <p:cNvPr id="272" name="Google Shape;272;p14"/>
          <p:cNvSpPr txBox="1"/>
          <p:nvPr/>
        </p:nvSpPr>
        <p:spPr>
          <a:xfrm>
            <a:off x="1677327" y="4896465"/>
            <a:ext cx="3472425" cy="1200329"/>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572700"/>
              </a:buClr>
              <a:buSzPts val="1800"/>
              <a:buFont typeface="Noto Sans Symbols"/>
              <a:buChar char="▪"/>
            </a:pPr>
            <a:r>
              <a:rPr lang="en-US" sz="1800">
                <a:solidFill>
                  <a:srgbClr val="572700"/>
                </a:solidFill>
                <a:latin typeface="Calibri"/>
                <a:ea typeface="Calibri"/>
                <a:cs typeface="Calibri"/>
                <a:sym typeface="Calibri"/>
              </a:rPr>
              <a:t>Provide shades</a:t>
            </a:r>
            <a:endParaRPr/>
          </a:p>
          <a:p>
            <a:pPr indent="-285750" lvl="0" marL="285750" marR="0" rtl="0" algn="l">
              <a:spcBef>
                <a:spcPts val="0"/>
              </a:spcBef>
              <a:spcAft>
                <a:spcPts val="0"/>
              </a:spcAft>
              <a:buClr>
                <a:srgbClr val="572700"/>
              </a:buClr>
              <a:buSzPts val="1800"/>
              <a:buFont typeface="Noto Sans Symbols"/>
              <a:buChar char="▪"/>
            </a:pPr>
            <a:r>
              <a:rPr lang="en-US" sz="1800">
                <a:solidFill>
                  <a:srgbClr val="572700"/>
                </a:solidFill>
                <a:latin typeface="Calibri"/>
                <a:ea typeface="Calibri"/>
                <a:cs typeface="Calibri"/>
                <a:sym typeface="Calibri"/>
              </a:rPr>
              <a:t>Painting white huts and shelters</a:t>
            </a:r>
            <a:endParaRPr/>
          </a:p>
          <a:p>
            <a:pPr indent="-285750" lvl="0" marL="285750" marR="0" rtl="0" algn="l">
              <a:spcBef>
                <a:spcPts val="0"/>
              </a:spcBef>
              <a:spcAft>
                <a:spcPts val="0"/>
              </a:spcAft>
              <a:buClr>
                <a:srgbClr val="572700"/>
              </a:buClr>
              <a:buSzPts val="1800"/>
              <a:buFont typeface="Noto Sans Symbols"/>
              <a:buChar char="▪"/>
            </a:pPr>
            <a:r>
              <a:rPr lang="en-US" sz="1800">
                <a:solidFill>
                  <a:srgbClr val="572700"/>
                </a:solidFill>
                <a:latin typeface="Calibri"/>
                <a:ea typeface="Calibri"/>
                <a:cs typeface="Calibri"/>
                <a:sym typeface="Calibri"/>
              </a:rPr>
              <a:t>Wallows</a:t>
            </a:r>
            <a:endParaRPr/>
          </a:p>
          <a:p>
            <a:pPr indent="-285750" lvl="0" marL="285750" marR="0" rtl="0" algn="l">
              <a:spcBef>
                <a:spcPts val="0"/>
              </a:spcBef>
              <a:spcAft>
                <a:spcPts val="0"/>
              </a:spcAft>
              <a:buClr>
                <a:srgbClr val="572700"/>
              </a:buClr>
              <a:buSzPts val="1800"/>
              <a:buFont typeface="Noto Sans Symbols"/>
              <a:buChar char="▪"/>
            </a:pPr>
            <a:r>
              <a:rPr lang="en-US" sz="1800">
                <a:solidFill>
                  <a:srgbClr val="572700"/>
                </a:solidFill>
                <a:latin typeface="Calibri"/>
                <a:ea typeface="Calibri"/>
                <a:cs typeface="Calibri"/>
                <a:sym typeface="Calibri"/>
              </a:rPr>
              <a:t>Clean, fresh water</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7" name="Shape 277"/>
        <p:cNvGrpSpPr/>
        <p:nvPr/>
      </p:nvGrpSpPr>
      <p:grpSpPr>
        <a:xfrm>
          <a:off x="0" y="0"/>
          <a:ext cx="0" cy="0"/>
          <a:chOff x="0" y="0"/>
          <a:chExt cx="0" cy="0"/>
        </a:xfrm>
      </p:grpSpPr>
      <p:sp>
        <p:nvSpPr>
          <p:cNvPr id="278" name="Google Shape;278;p15"/>
          <p:cNvSpPr txBox="1"/>
          <p:nvPr>
            <p:ph type="title"/>
          </p:nvPr>
        </p:nvSpPr>
        <p:spPr>
          <a:xfrm>
            <a:off x="1950000" y="842799"/>
            <a:ext cx="8062054" cy="82222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2"/>
              </a:buClr>
              <a:buSzPts val="4400"/>
              <a:buFont typeface="Calibri"/>
              <a:buNone/>
            </a:pPr>
            <a:r>
              <a:rPr b="1" lang="en-US">
                <a:solidFill>
                  <a:schemeClr val="accent2"/>
                </a:solidFill>
              </a:rPr>
              <a:t>Vermin and wildlife</a:t>
            </a:r>
            <a:endParaRPr/>
          </a:p>
        </p:txBody>
      </p:sp>
      <p:sp>
        <p:nvSpPr>
          <p:cNvPr id="279" name="Google Shape;279;p15"/>
          <p:cNvSpPr txBox="1"/>
          <p:nvPr/>
        </p:nvSpPr>
        <p:spPr>
          <a:xfrm>
            <a:off x="2044593" y="1556294"/>
            <a:ext cx="6573594"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572700"/>
                </a:solidFill>
                <a:latin typeface="Calibri"/>
                <a:ea typeface="Calibri"/>
                <a:cs typeface="Calibri"/>
                <a:sym typeface="Calibri"/>
              </a:rPr>
              <a:t>Rodents, insects, birds, foxes, coyotes, snakes, wild pigs, pets </a:t>
            </a:r>
            <a:endParaRPr/>
          </a:p>
        </p:txBody>
      </p:sp>
      <p:sp>
        <p:nvSpPr>
          <p:cNvPr id="280" name="Google Shape;280;p15"/>
          <p:cNvSpPr/>
          <p:nvPr/>
        </p:nvSpPr>
        <p:spPr>
          <a:xfrm>
            <a:off x="2044593" y="2055357"/>
            <a:ext cx="8147310"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572700"/>
                </a:solidFill>
                <a:latin typeface="Calibri"/>
                <a:ea typeface="Calibri"/>
                <a:cs typeface="Calibri"/>
                <a:sym typeface="Calibri"/>
              </a:rPr>
              <a:t>Can transmit diseases, damage the installations and equipment, and contaminate the feed and bedding</a:t>
            </a:r>
            <a:endParaRPr/>
          </a:p>
        </p:txBody>
      </p:sp>
      <p:sp>
        <p:nvSpPr>
          <p:cNvPr id="281" name="Google Shape;281;p15"/>
          <p:cNvSpPr txBox="1"/>
          <p:nvPr/>
        </p:nvSpPr>
        <p:spPr>
          <a:xfrm>
            <a:off x="1950000" y="3318929"/>
            <a:ext cx="8571064" cy="236988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chemeClr val="accent2"/>
                </a:solidFill>
                <a:latin typeface="Calibri"/>
                <a:ea typeface="Calibri"/>
                <a:cs typeface="Calibri"/>
                <a:sym typeface="Calibri"/>
              </a:rPr>
              <a:t>Strategies</a:t>
            </a:r>
            <a:endParaRPr/>
          </a:p>
          <a:p>
            <a:pPr indent="-285750" lvl="0" marL="285750" marR="0" rtl="0" algn="l">
              <a:spcBef>
                <a:spcPts val="0"/>
              </a:spcBef>
              <a:spcAft>
                <a:spcPts val="0"/>
              </a:spcAft>
              <a:buClr>
                <a:srgbClr val="572700"/>
              </a:buClr>
              <a:buSzPts val="2000"/>
              <a:buFont typeface="Noto Sans Symbols"/>
              <a:buChar char="▪"/>
            </a:pPr>
            <a:r>
              <a:rPr lang="en-US" sz="2000">
                <a:solidFill>
                  <a:srgbClr val="572700"/>
                </a:solidFill>
                <a:latin typeface="Calibri"/>
                <a:ea typeface="Calibri"/>
                <a:cs typeface="Calibri"/>
                <a:sym typeface="Calibri"/>
              </a:rPr>
              <a:t>Maintain strong perimeter fencing</a:t>
            </a:r>
            <a:endParaRPr/>
          </a:p>
          <a:p>
            <a:pPr indent="-285750" lvl="0" marL="285750" marR="0" rtl="0" algn="l">
              <a:spcBef>
                <a:spcPts val="0"/>
              </a:spcBef>
              <a:spcAft>
                <a:spcPts val="0"/>
              </a:spcAft>
              <a:buClr>
                <a:srgbClr val="572700"/>
              </a:buClr>
              <a:buSzPts val="2000"/>
              <a:buFont typeface="Noto Sans Symbols"/>
              <a:buChar char="▪"/>
            </a:pPr>
            <a:r>
              <a:rPr lang="en-US" sz="2000">
                <a:solidFill>
                  <a:srgbClr val="572700"/>
                </a:solidFill>
                <a:latin typeface="Calibri"/>
                <a:ea typeface="Calibri"/>
                <a:cs typeface="Calibri"/>
                <a:sym typeface="Calibri"/>
              </a:rPr>
              <a:t>Consider double fencing &amp; buffers for sensitive areas</a:t>
            </a:r>
            <a:endParaRPr/>
          </a:p>
          <a:p>
            <a:pPr indent="-285750" lvl="0" marL="285750" marR="0" rtl="0" algn="l">
              <a:spcBef>
                <a:spcPts val="0"/>
              </a:spcBef>
              <a:spcAft>
                <a:spcPts val="0"/>
              </a:spcAft>
              <a:buClr>
                <a:srgbClr val="572700"/>
              </a:buClr>
              <a:buSzPts val="2000"/>
              <a:buFont typeface="Noto Sans Symbols"/>
              <a:buChar char="▪"/>
            </a:pPr>
            <a:r>
              <a:rPr lang="en-US" sz="2000">
                <a:solidFill>
                  <a:srgbClr val="572700"/>
                </a:solidFill>
                <a:latin typeface="Calibri"/>
                <a:ea typeface="Calibri"/>
                <a:cs typeface="Calibri"/>
                <a:sym typeface="Calibri"/>
              </a:rPr>
              <a:t>Avoid accumulation of organic waste- manure/ spilled feeds/ used bedding</a:t>
            </a:r>
            <a:endParaRPr/>
          </a:p>
          <a:p>
            <a:pPr indent="-285750" lvl="0" marL="285750" marR="0" rtl="0" algn="l">
              <a:spcBef>
                <a:spcPts val="0"/>
              </a:spcBef>
              <a:spcAft>
                <a:spcPts val="0"/>
              </a:spcAft>
              <a:buClr>
                <a:srgbClr val="572700"/>
              </a:buClr>
              <a:buSzPts val="2000"/>
              <a:buFont typeface="Noto Sans Symbols"/>
              <a:buChar char="▪"/>
            </a:pPr>
            <a:r>
              <a:rPr lang="en-US" sz="2000">
                <a:solidFill>
                  <a:srgbClr val="572700"/>
                </a:solidFill>
                <a:latin typeface="Calibri"/>
                <a:ea typeface="Calibri"/>
                <a:cs typeface="Calibri"/>
                <a:sym typeface="Calibri"/>
              </a:rPr>
              <a:t>Regularly clean and maintain feeders, feed storage and feed transport</a:t>
            </a:r>
            <a:endParaRPr/>
          </a:p>
          <a:p>
            <a:pPr indent="-285750" lvl="0" marL="285750" marR="0" rtl="0" algn="l">
              <a:spcBef>
                <a:spcPts val="0"/>
              </a:spcBef>
              <a:spcAft>
                <a:spcPts val="0"/>
              </a:spcAft>
              <a:buClr>
                <a:srgbClr val="572700"/>
              </a:buClr>
              <a:buSzPts val="2000"/>
              <a:buFont typeface="Noto Sans Symbols"/>
              <a:buChar char="▪"/>
            </a:pPr>
            <a:r>
              <a:rPr lang="en-US" sz="2000">
                <a:solidFill>
                  <a:srgbClr val="572700"/>
                </a:solidFill>
                <a:latin typeface="Calibri"/>
                <a:ea typeface="Calibri"/>
                <a:cs typeface="Calibri"/>
                <a:sym typeface="Calibri"/>
              </a:rPr>
              <a:t>Limit access to feed warehouses</a:t>
            </a:r>
            <a:endParaRPr/>
          </a:p>
          <a:p>
            <a:pPr indent="-285750" lvl="0" marL="285750" marR="0" rtl="0" algn="l">
              <a:spcBef>
                <a:spcPts val="0"/>
              </a:spcBef>
              <a:spcAft>
                <a:spcPts val="0"/>
              </a:spcAft>
              <a:buClr>
                <a:srgbClr val="572700"/>
              </a:buClr>
              <a:buSzPts val="2000"/>
              <a:buFont typeface="Noto Sans Symbols"/>
              <a:buChar char="▪"/>
            </a:pPr>
            <a:r>
              <a:rPr lang="en-US" sz="2000">
                <a:solidFill>
                  <a:srgbClr val="572700"/>
                </a:solidFill>
                <a:latin typeface="Calibri"/>
                <a:ea typeface="Calibri"/>
                <a:cs typeface="Calibri"/>
                <a:sym typeface="Calibri"/>
              </a:rPr>
              <a:t>Keep feedstuff in clean, dry and  closed containers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6" name="Shape 286"/>
        <p:cNvGrpSpPr/>
        <p:nvPr/>
      </p:nvGrpSpPr>
      <p:grpSpPr>
        <a:xfrm>
          <a:off x="0" y="0"/>
          <a:ext cx="0" cy="0"/>
          <a:chOff x="0" y="0"/>
          <a:chExt cx="0" cy="0"/>
        </a:xfrm>
      </p:grpSpPr>
      <p:sp>
        <p:nvSpPr>
          <p:cNvPr id="287" name="Google Shape;287;p16"/>
          <p:cNvSpPr txBox="1"/>
          <p:nvPr>
            <p:ph type="title"/>
          </p:nvPr>
        </p:nvSpPr>
        <p:spPr>
          <a:xfrm>
            <a:off x="2152650" y="883742"/>
            <a:ext cx="7886700" cy="74034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2"/>
              </a:buClr>
              <a:buSzPts val="4400"/>
              <a:buFont typeface="Calibri"/>
              <a:buNone/>
            </a:pPr>
            <a:r>
              <a:rPr b="1" lang="en-US">
                <a:solidFill>
                  <a:schemeClr val="accent2"/>
                </a:solidFill>
              </a:rPr>
              <a:t>Disposal of dead animals</a:t>
            </a:r>
            <a:endParaRPr/>
          </a:p>
        </p:txBody>
      </p:sp>
      <p:sp>
        <p:nvSpPr>
          <p:cNvPr id="288" name="Google Shape;288;p16"/>
          <p:cNvSpPr txBox="1"/>
          <p:nvPr>
            <p:ph idx="1" type="body"/>
          </p:nvPr>
        </p:nvSpPr>
        <p:spPr>
          <a:xfrm>
            <a:off x="2000250" y="2215092"/>
            <a:ext cx="78867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572700"/>
              </a:buClr>
              <a:buSzPts val="2400"/>
              <a:buChar char="•"/>
            </a:pPr>
            <a:r>
              <a:rPr lang="en-US" sz="2400">
                <a:solidFill>
                  <a:srgbClr val="572700"/>
                </a:solidFill>
              </a:rPr>
              <a:t>Bury the bodies at least 6 feet deep, and cover with lime and then with soil</a:t>
            </a:r>
            <a:endParaRPr/>
          </a:p>
          <a:p>
            <a:pPr indent="-228600" lvl="1" marL="685800" rtl="0" algn="l">
              <a:lnSpc>
                <a:spcPct val="90000"/>
              </a:lnSpc>
              <a:spcBef>
                <a:spcPts val="500"/>
              </a:spcBef>
              <a:spcAft>
                <a:spcPts val="0"/>
              </a:spcAft>
              <a:buClr>
                <a:srgbClr val="572700"/>
              </a:buClr>
              <a:buSzPts val="2000"/>
              <a:buChar char="•"/>
            </a:pPr>
            <a:r>
              <a:rPr lang="en-US" sz="2000">
                <a:solidFill>
                  <a:srgbClr val="572700"/>
                </a:solidFill>
              </a:rPr>
              <a:t>The areas used for these purposes should be fenced to exclude animals</a:t>
            </a:r>
            <a:endParaRPr/>
          </a:p>
          <a:p>
            <a:pPr indent="-228600" lvl="1" marL="685800" rtl="0" algn="l">
              <a:lnSpc>
                <a:spcPct val="90000"/>
              </a:lnSpc>
              <a:spcBef>
                <a:spcPts val="500"/>
              </a:spcBef>
              <a:spcAft>
                <a:spcPts val="0"/>
              </a:spcAft>
              <a:buClr>
                <a:srgbClr val="572700"/>
              </a:buClr>
              <a:buSzPts val="2000"/>
              <a:buChar char="•"/>
            </a:pPr>
            <a:r>
              <a:rPr lang="en-US" sz="2000">
                <a:solidFill>
                  <a:srgbClr val="572700"/>
                </a:solidFill>
              </a:rPr>
              <a:t>Know soil types &amp; properties to avoid leachate and runoff</a:t>
            </a:r>
            <a:endParaRPr/>
          </a:p>
          <a:p>
            <a:pPr indent="-228600" lvl="0" marL="228600" rtl="0" algn="l">
              <a:lnSpc>
                <a:spcPct val="90000"/>
              </a:lnSpc>
              <a:spcBef>
                <a:spcPts val="1000"/>
              </a:spcBef>
              <a:spcAft>
                <a:spcPts val="0"/>
              </a:spcAft>
              <a:buClr>
                <a:srgbClr val="572700"/>
              </a:buClr>
              <a:buSzPts val="2400"/>
              <a:buChar char="•"/>
            </a:pPr>
            <a:r>
              <a:rPr lang="en-US" sz="2400">
                <a:solidFill>
                  <a:srgbClr val="572700"/>
                </a:solidFill>
              </a:rPr>
              <a:t>Rendering services – can be expensive</a:t>
            </a:r>
            <a:endParaRPr/>
          </a:p>
          <a:p>
            <a:pPr indent="-228600" lvl="0" marL="228600" rtl="0" algn="l">
              <a:lnSpc>
                <a:spcPct val="90000"/>
              </a:lnSpc>
              <a:spcBef>
                <a:spcPts val="1000"/>
              </a:spcBef>
              <a:spcAft>
                <a:spcPts val="0"/>
              </a:spcAft>
              <a:buClr>
                <a:srgbClr val="572700"/>
              </a:buClr>
              <a:buSzPts val="2400"/>
              <a:buChar char="•"/>
            </a:pPr>
            <a:r>
              <a:rPr lang="en-US" sz="2400">
                <a:solidFill>
                  <a:srgbClr val="572700"/>
                </a:solidFill>
              </a:rPr>
              <a:t>Incineration- proper equipment</a:t>
            </a:r>
            <a:endParaRPr/>
          </a:p>
          <a:p>
            <a:pPr indent="-228600" lvl="0" marL="228600" rtl="0" algn="l">
              <a:lnSpc>
                <a:spcPct val="90000"/>
              </a:lnSpc>
              <a:spcBef>
                <a:spcPts val="1000"/>
              </a:spcBef>
              <a:spcAft>
                <a:spcPts val="0"/>
              </a:spcAft>
              <a:buClr>
                <a:srgbClr val="572700"/>
              </a:buClr>
              <a:buSzPts val="2400"/>
              <a:buChar char="•"/>
            </a:pPr>
            <a:r>
              <a:rPr lang="en-US" sz="2400">
                <a:solidFill>
                  <a:srgbClr val="572700"/>
                </a:solidFill>
              </a:rPr>
              <a:t>Composting- regulations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2" name="Shape 292"/>
        <p:cNvGrpSpPr/>
        <p:nvPr/>
      </p:nvGrpSpPr>
      <p:grpSpPr>
        <a:xfrm>
          <a:off x="0" y="0"/>
          <a:ext cx="0" cy="0"/>
          <a:chOff x="0" y="0"/>
          <a:chExt cx="0" cy="0"/>
        </a:xfrm>
      </p:grpSpPr>
      <p:graphicFrame>
        <p:nvGraphicFramePr>
          <p:cNvPr id="293" name="Google Shape;293;p17"/>
          <p:cNvGraphicFramePr/>
          <p:nvPr/>
        </p:nvGraphicFramePr>
        <p:xfrm>
          <a:off x="1981200" y="1485900"/>
          <a:ext cx="3000000" cy="3000000"/>
        </p:xfrm>
        <a:graphic>
          <a:graphicData uri="http://schemas.openxmlformats.org/drawingml/2006/table">
            <a:tbl>
              <a:tblPr>
                <a:noFill/>
                <a:tableStyleId>{61DC295C-54F3-4A22-9298-1E7DB083E7F6}</a:tableStyleId>
              </a:tblPr>
              <a:tblGrid>
                <a:gridCol w="858350"/>
                <a:gridCol w="1568200"/>
                <a:gridCol w="1640825"/>
                <a:gridCol w="577750"/>
                <a:gridCol w="1906575"/>
                <a:gridCol w="600875"/>
                <a:gridCol w="1016850"/>
              </a:tblGrid>
              <a:tr h="218250">
                <a:tc gridSpan="7">
                  <a:txBody>
                    <a:bodyPr/>
                    <a:lstStyle/>
                    <a:p>
                      <a:pPr indent="0" lvl="0" marL="0" marR="0" rtl="0" algn="l">
                        <a:spcBef>
                          <a:spcPts val="0"/>
                        </a:spcBef>
                        <a:spcAft>
                          <a:spcPts val="0"/>
                        </a:spcAft>
                        <a:buNone/>
                      </a:pPr>
                      <a:r>
                        <a:rPr b="1" lang="en-US" sz="1800" u="none" strike="noStrike"/>
                        <a:t>Sample Vaccination Schedule</a:t>
                      </a:r>
                      <a:endParaRPr b="1" i="0" sz="1800" u="none" strike="noStrike">
                        <a:solidFill>
                          <a:srgbClr val="000000"/>
                        </a:solidFill>
                        <a:latin typeface="Calibri"/>
                        <a:ea typeface="Calibri"/>
                        <a:cs typeface="Calibri"/>
                        <a:sym typeface="Calibri"/>
                      </a:endParaRPr>
                    </a:p>
                  </a:txBody>
                  <a:tcPr marT="8725" marB="0" marR="8725" marL="8725" anchor="b"/>
                </a:tc>
                <a:tc hMerge="1"/>
                <a:tc hMerge="1"/>
                <a:tc hMerge="1"/>
                <a:tc hMerge="1"/>
                <a:tc hMerge="1"/>
                <a:tc hMerge="1"/>
              </a:tr>
              <a:tr h="174600">
                <a:tc gridSpan="7">
                  <a:txBody>
                    <a:bodyPr/>
                    <a:lstStyle/>
                    <a:p>
                      <a:pPr indent="0" lvl="0" marL="0" marR="0" rtl="0" algn="l">
                        <a:spcBef>
                          <a:spcPts val="0"/>
                        </a:spcBef>
                        <a:spcAft>
                          <a:spcPts val="0"/>
                        </a:spcAft>
                        <a:buNone/>
                      </a:pPr>
                      <a:r>
                        <a:t/>
                      </a:r>
                      <a:endParaRPr b="0" i="0" sz="1000" u="none" strike="noStrike">
                        <a:solidFill>
                          <a:srgbClr val="000000"/>
                        </a:solidFill>
                        <a:latin typeface="Calibri"/>
                        <a:ea typeface="Calibri"/>
                        <a:cs typeface="Calibri"/>
                        <a:sym typeface="Calibri"/>
                      </a:endParaRPr>
                    </a:p>
                  </a:txBody>
                  <a:tcPr marT="8725" marB="0" marR="8725" marL="8725" anchor="b"/>
                </a:tc>
                <a:tc hMerge="1"/>
                <a:tc hMerge="1"/>
                <a:tc hMerge="1"/>
                <a:tc hMerge="1"/>
                <a:tc hMerge="1"/>
                <a:tc hMerge="1"/>
              </a:tr>
              <a:tr h="183325">
                <a:tc>
                  <a:txBody>
                    <a:bodyPr/>
                    <a:lstStyle/>
                    <a:p>
                      <a:pPr indent="0" lvl="0" marL="0" marR="0" rtl="0" algn="l">
                        <a:spcBef>
                          <a:spcPts val="0"/>
                        </a:spcBef>
                        <a:spcAft>
                          <a:spcPts val="0"/>
                        </a:spcAft>
                        <a:buNone/>
                      </a:pPr>
                      <a:r>
                        <a:rPr lang="en-US" sz="1100" u="none" strike="noStrike"/>
                        <a:t> </a:t>
                      </a:r>
                      <a:endParaRPr b="0" i="0" sz="11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ctr">
                        <a:spcBef>
                          <a:spcPts val="0"/>
                        </a:spcBef>
                        <a:spcAft>
                          <a:spcPts val="0"/>
                        </a:spcAft>
                        <a:buNone/>
                      </a:pPr>
                      <a:r>
                        <a:rPr b="1" lang="en-US" sz="1400" u="none" strike="noStrike"/>
                        <a:t>Vaccine</a:t>
                      </a:r>
                      <a:endParaRPr b="1" i="0" sz="14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ctr">
                        <a:spcBef>
                          <a:spcPts val="0"/>
                        </a:spcBef>
                        <a:spcAft>
                          <a:spcPts val="0"/>
                        </a:spcAft>
                        <a:buNone/>
                      </a:pPr>
                      <a:r>
                        <a:rPr b="1" lang="en-US" sz="1400" u="none" strike="noStrike"/>
                        <a:t>Time</a:t>
                      </a:r>
                      <a:endParaRPr b="1" i="0" sz="14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ctr">
                        <a:spcBef>
                          <a:spcPts val="0"/>
                        </a:spcBef>
                        <a:spcAft>
                          <a:spcPts val="0"/>
                        </a:spcAft>
                        <a:buNone/>
                      </a:pPr>
                      <a:r>
                        <a:rPr b="1" lang="en-US" sz="1400" u="none" strike="noStrike"/>
                        <a:t>Dose</a:t>
                      </a:r>
                      <a:endParaRPr b="1" i="0" sz="14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ctr">
                        <a:spcBef>
                          <a:spcPts val="0"/>
                        </a:spcBef>
                        <a:spcAft>
                          <a:spcPts val="0"/>
                        </a:spcAft>
                        <a:buNone/>
                      </a:pPr>
                      <a:r>
                        <a:rPr b="1" lang="en-US" sz="1400" u="none" strike="noStrike"/>
                        <a:t>Booster</a:t>
                      </a:r>
                      <a:endParaRPr b="1" i="0" sz="14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ctr">
                        <a:spcBef>
                          <a:spcPts val="0"/>
                        </a:spcBef>
                        <a:spcAft>
                          <a:spcPts val="0"/>
                        </a:spcAft>
                        <a:buNone/>
                      </a:pPr>
                      <a:r>
                        <a:rPr b="1" lang="en-US" sz="1400" u="none" strike="noStrike"/>
                        <a:t>Dose</a:t>
                      </a:r>
                      <a:endParaRPr b="1" i="0" sz="14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ctr">
                        <a:spcBef>
                          <a:spcPts val="0"/>
                        </a:spcBef>
                        <a:spcAft>
                          <a:spcPts val="0"/>
                        </a:spcAft>
                        <a:buNone/>
                      </a:pPr>
                      <a:r>
                        <a:rPr b="1" lang="en-US" sz="1400" u="none" strike="noStrike"/>
                        <a:t>Withdrawl</a:t>
                      </a:r>
                      <a:endParaRPr b="1" i="0" sz="1400" u="none" strike="noStrike">
                        <a:solidFill>
                          <a:srgbClr val="000000"/>
                        </a:solidFill>
                        <a:latin typeface="Calibri"/>
                        <a:ea typeface="Calibri"/>
                        <a:cs typeface="Calibri"/>
                        <a:sym typeface="Calibri"/>
                      </a:endParaRPr>
                    </a:p>
                  </a:txBody>
                  <a:tcPr marT="8725" marB="0" marR="8725" marL="8725" anchor="b"/>
                </a:tc>
              </a:tr>
              <a:tr h="183325">
                <a:tc>
                  <a:txBody>
                    <a:bodyPr/>
                    <a:lstStyle/>
                    <a:p>
                      <a:pPr indent="0" lvl="0" marL="0" marR="0" rtl="0" algn="l">
                        <a:spcBef>
                          <a:spcPts val="0"/>
                        </a:spcBef>
                        <a:spcAft>
                          <a:spcPts val="0"/>
                        </a:spcAft>
                        <a:buNone/>
                      </a:pPr>
                      <a:r>
                        <a:rPr b="1" lang="en-US" sz="1400" u="none" strike="noStrike"/>
                        <a:t>Gilt</a:t>
                      </a:r>
                      <a:endParaRPr b="1" i="0" sz="14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l">
                        <a:spcBef>
                          <a:spcPts val="0"/>
                        </a:spcBef>
                        <a:spcAft>
                          <a:spcPts val="0"/>
                        </a:spcAft>
                        <a:buNone/>
                      </a:pPr>
                      <a:r>
                        <a:rPr lang="en-US" sz="1100" u="none" strike="noStrike"/>
                        <a:t>Farrowsure (Parvo, Ery, etc)</a:t>
                      </a:r>
                      <a:endParaRPr b="0" i="0" sz="11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l">
                        <a:spcBef>
                          <a:spcPts val="0"/>
                        </a:spcBef>
                        <a:spcAft>
                          <a:spcPts val="0"/>
                        </a:spcAft>
                        <a:buNone/>
                      </a:pPr>
                      <a:r>
                        <a:rPr lang="en-US" sz="1100" u="none" strike="noStrike"/>
                        <a:t>4-6 weeks prior to breeding</a:t>
                      </a:r>
                      <a:endParaRPr b="0" i="0" sz="11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l">
                        <a:spcBef>
                          <a:spcPts val="0"/>
                        </a:spcBef>
                        <a:spcAft>
                          <a:spcPts val="0"/>
                        </a:spcAft>
                        <a:buNone/>
                      </a:pPr>
                      <a:r>
                        <a:rPr lang="en-US" sz="1100" u="none" strike="noStrike"/>
                        <a:t>2ml IM</a:t>
                      </a:r>
                      <a:endParaRPr b="0" i="0" sz="11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l">
                        <a:spcBef>
                          <a:spcPts val="0"/>
                        </a:spcBef>
                        <a:spcAft>
                          <a:spcPts val="0"/>
                        </a:spcAft>
                        <a:buNone/>
                      </a:pPr>
                      <a:r>
                        <a:rPr lang="en-US" sz="1100" u="none" strike="noStrike"/>
                        <a:t>3-4 weeks after initial vaccination</a:t>
                      </a:r>
                      <a:endParaRPr b="0" i="0" sz="11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l">
                        <a:spcBef>
                          <a:spcPts val="0"/>
                        </a:spcBef>
                        <a:spcAft>
                          <a:spcPts val="0"/>
                        </a:spcAft>
                        <a:buNone/>
                      </a:pPr>
                      <a:r>
                        <a:rPr lang="en-US" sz="1100" u="none" strike="noStrike"/>
                        <a:t>2ml IM</a:t>
                      </a:r>
                      <a:endParaRPr b="0" i="0" sz="11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l">
                        <a:spcBef>
                          <a:spcPts val="0"/>
                        </a:spcBef>
                        <a:spcAft>
                          <a:spcPts val="0"/>
                        </a:spcAft>
                        <a:buNone/>
                      </a:pPr>
                      <a:r>
                        <a:rPr lang="en-US" sz="1100" u="none" strike="noStrike"/>
                        <a:t>21 days</a:t>
                      </a:r>
                      <a:endParaRPr b="0" i="0" sz="1100" u="none" strike="noStrike">
                        <a:solidFill>
                          <a:srgbClr val="000000"/>
                        </a:solidFill>
                        <a:latin typeface="Calibri"/>
                        <a:ea typeface="Calibri"/>
                        <a:cs typeface="Calibri"/>
                        <a:sym typeface="Calibri"/>
                      </a:endParaRPr>
                    </a:p>
                  </a:txBody>
                  <a:tcPr marT="8725" marB="0" marR="8725" marL="8725" anchor="b"/>
                </a:tc>
              </a:tr>
              <a:tr h="183325">
                <a:tc>
                  <a:txBody>
                    <a:bodyPr/>
                    <a:lstStyle/>
                    <a:p>
                      <a:pPr indent="0" lvl="0" marL="0" marR="0" rtl="0" algn="l">
                        <a:spcBef>
                          <a:spcPts val="0"/>
                        </a:spcBef>
                        <a:spcAft>
                          <a:spcPts val="0"/>
                        </a:spcAft>
                        <a:buNone/>
                      </a:pPr>
                      <a:r>
                        <a:rPr b="1" lang="en-US" sz="1400" u="none" strike="noStrike"/>
                        <a:t> </a:t>
                      </a:r>
                      <a:endParaRPr b="1" i="0" sz="14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l">
                        <a:spcBef>
                          <a:spcPts val="0"/>
                        </a:spcBef>
                        <a:spcAft>
                          <a:spcPts val="0"/>
                        </a:spcAft>
                        <a:buNone/>
                      </a:pPr>
                      <a:r>
                        <a:rPr lang="en-US" sz="1100" u="none" strike="noStrike"/>
                        <a:t>Prefarow Ingelvac AR4</a:t>
                      </a:r>
                      <a:endParaRPr b="0" i="0" sz="11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l">
                        <a:spcBef>
                          <a:spcPts val="0"/>
                        </a:spcBef>
                        <a:spcAft>
                          <a:spcPts val="0"/>
                        </a:spcAft>
                        <a:buNone/>
                      </a:pPr>
                      <a:r>
                        <a:rPr lang="en-US" sz="1100" u="none" strike="noStrike"/>
                        <a:t>5 weeks prior to farrowing</a:t>
                      </a:r>
                      <a:endParaRPr b="0" i="0" sz="11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l">
                        <a:spcBef>
                          <a:spcPts val="0"/>
                        </a:spcBef>
                        <a:spcAft>
                          <a:spcPts val="0"/>
                        </a:spcAft>
                        <a:buNone/>
                      </a:pPr>
                      <a:r>
                        <a:rPr lang="en-US" sz="1100" u="none" strike="noStrike"/>
                        <a:t>5ml IM</a:t>
                      </a:r>
                      <a:endParaRPr b="0" i="0" sz="11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l">
                        <a:spcBef>
                          <a:spcPts val="0"/>
                        </a:spcBef>
                        <a:spcAft>
                          <a:spcPts val="0"/>
                        </a:spcAft>
                        <a:buNone/>
                      </a:pPr>
                      <a:r>
                        <a:rPr lang="en-US" sz="1100" u="none" strike="noStrike"/>
                        <a:t>2 weeks prior to farrowing</a:t>
                      </a:r>
                      <a:endParaRPr b="0" i="0" sz="11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l">
                        <a:spcBef>
                          <a:spcPts val="0"/>
                        </a:spcBef>
                        <a:spcAft>
                          <a:spcPts val="0"/>
                        </a:spcAft>
                        <a:buNone/>
                      </a:pPr>
                      <a:r>
                        <a:rPr lang="en-US" sz="1100" u="none" strike="noStrike"/>
                        <a:t>5ml IM</a:t>
                      </a:r>
                      <a:endParaRPr b="0" i="0" sz="11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l">
                        <a:spcBef>
                          <a:spcPts val="0"/>
                        </a:spcBef>
                        <a:spcAft>
                          <a:spcPts val="0"/>
                        </a:spcAft>
                        <a:buNone/>
                      </a:pPr>
                      <a:r>
                        <a:rPr lang="en-US" sz="1100" u="none" strike="noStrike"/>
                        <a:t>21 days</a:t>
                      </a:r>
                      <a:endParaRPr b="0" i="0" sz="1100" u="none" strike="noStrike">
                        <a:solidFill>
                          <a:srgbClr val="000000"/>
                        </a:solidFill>
                        <a:latin typeface="Calibri"/>
                        <a:ea typeface="Calibri"/>
                        <a:cs typeface="Calibri"/>
                        <a:sym typeface="Calibri"/>
                      </a:endParaRPr>
                    </a:p>
                  </a:txBody>
                  <a:tcPr marT="8725" marB="0" marR="8725" marL="8725" anchor="b"/>
                </a:tc>
              </a:tr>
              <a:tr h="183325">
                <a:tc gridSpan="7">
                  <a:txBody>
                    <a:bodyPr/>
                    <a:lstStyle/>
                    <a:p>
                      <a:pPr indent="0" lvl="0" marL="0" marR="0" rtl="0" algn="l">
                        <a:spcBef>
                          <a:spcPts val="0"/>
                        </a:spcBef>
                        <a:spcAft>
                          <a:spcPts val="0"/>
                        </a:spcAft>
                        <a:buNone/>
                      </a:pPr>
                      <a:r>
                        <a:t/>
                      </a:r>
                      <a:endParaRPr b="1" i="0" sz="1400" u="none" strike="noStrike">
                        <a:solidFill>
                          <a:srgbClr val="000000"/>
                        </a:solidFill>
                        <a:latin typeface="Calibri"/>
                        <a:ea typeface="Calibri"/>
                        <a:cs typeface="Calibri"/>
                        <a:sym typeface="Calibri"/>
                      </a:endParaRPr>
                    </a:p>
                  </a:txBody>
                  <a:tcPr marT="8725" marB="0" marR="8725" marL="8725" anchor="b"/>
                </a:tc>
                <a:tc hMerge="1"/>
                <a:tc hMerge="1"/>
                <a:tc hMerge="1"/>
                <a:tc hMerge="1"/>
                <a:tc hMerge="1"/>
                <a:tc hMerge="1"/>
              </a:tr>
              <a:tr h="183325">
                <a:tc>
                  <a:txBody>
                    <a:bodyPr/>
                    <a:lstStyle/>
                    <a:p>
                      <a:pPr indent="0" lvl="0" marL="0" marR="0" rtl="0" algn="l">
                        <a:spcBef>
                          <a:spcPts val="0"/>
                        </a:spcBef>
                        <a:spcAft>
                          <a:spcPts val="0"/>
                        </a:spcAft>
                        <a:buNone/>
                      </a:pPr>
                      <a:r>
                        <a:rPr b="1" lang="en-US" sz="1400" u="none" strike="noStrike"/>
                        <a:t>Sow</a:t>
                      </a:r>
                      <a:endParaRPr b="1" i="0" sz="14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l">
                        <a:spcBef>
                          <a:spcPts val="0"/>
                        </a:spcBef>
                        <a:spcAft>
                          <a:spcPts val="0"/>
                        </a:spcAft>
                        <a:buNone/>
                      </a:pPr>
                      <a:r>
                        <a:rPr lang="en-US" sz="1100" u="none" strike="noStrike"/>
                        <a:t>Farrowsure </a:t>
                      </a:r>
                      <a:endParaRPr b="0" i="0" sz="11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l">
                        <a:spcBef>
                          <a:spcPts val="0"/>
                        </a:spcBef>
                        <a:spcAft>
                          <a:spcPts val="0"/>
                        </a:spcAft>
                        <a:buNone/>
                      </a:pPr>
                      <a:r>
                        <a:rPr lang="en-US" sz="1100" u="none" strike="noStrike"/>
                        <a:t>2 weeks after farrowing</a:t>
                      </a:r>
                      <a:endParaRPr b="0" i="0" sz="11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l">
                        <a:spcBef>
                          <a:spcPts val="0"/>
                        </a:spcBef>
                        <a:spcAft>
                          <a:spcPts val="0"/>
                        </a:spcAft>
                        <a:buNone/>
                      </a:pPr>
                      <a:r>
                        <a:rPr lang="en-US" sz="1100" u="none" strike="noStrike"/>
                        <a:t>2ml IM</a:t>
                      </a:r>
                      <a:endParaRPr b="0" i="0" sz="11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l">
                        <a:spcBef>
                          <a:spcPts val="0"/>
                        </a:spcBef>
                        <a:spcAft>
                          <a:spcPts val="0"/>
                        </a:spcAft>
                        <a:buNone/>
                      </a:pPr>
                      <a:r>
                        <a:rPr lang="en-US" sz="1100" u="none" strike="noStrike"/>
                        <a:t> </a:t>
                      </a:r>
                      <a:endParaRPr b="0" i="0" sz="11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l">
                        <a:spcBef>
                          <a:spcPts val="0"/>
                        </a:spcBef>
                        <a:spcAft>
                          <a:spcPts val="0"/>
                        </a:spcAft>
                        <a:buNone/>
                      </a:pPr>
                      <a:r>
                        <a:rPr lang="en-US" sz="1100" u="none" strike="noStrike"/>
                        <a:t> </a:t>
                      </a:r>
                      <a:endParaRPr b="0" i="0" sz="11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l">
                        <a:spcBef>
                          <a:spcPts val="0"/>
                        </a:spcBef>
                        <a:spcAft>
                          <a:spcPts val="0"/>
                        </a:spcAft>
                        <a:buNone/>
                      </a:pPr>
                      <a:r>
                        <a:rPr lang="en-US" sz="1100" u="none" strike="noStrike"/>
                        <a:t>21 days</a:t>
                      </a:r>
                      <a:endParaRPr b="0" i="0" sz="1100" u="none" strike="noStrike">
                        <a:solidFill>
                          <a:srgbClr val="000000"/>
                        </a:solidFill>
                        <a:latin typeface="Calibri"/>
                        <a:ea typeface="Calibri"/>
                        <a:cs typeface="Calibri"/>
                        <a:sym typeface="Calibri"/>
                      </a:endParaRPr>
                    </a:p>
                  </a:txBody>
                  <a:tcPr marT="8725" marB="0" marR="8725" marL="8725" anchor="b"/>
                </a:tc>
              </a:tr>
              <a:tr h="183325">
                <a:tc gridSpan="7">
                  <a:txBody>
                    <a:bodyPr/>
                    <a:lstStyle/>
                    <a:p>
                      <a:pPr indent="0" lvl="0" marL="0" marR="0" rtl="0" algn="l">
                        <a:spcBef>
                          <a:spcPts val="0"/>
                        </a:spcBef>
                        <a:spcAft>
                          <a:spcPts val="0"/>
                        </a:spcAft>
                        <a:buNone/>
                      </a:pPr>
                      <a:r>
                        <a:t/>
                      </a:r>
                      <a:endParaRPr b="1" i="0" sz="1400" u="none" strike="noStrike">
                        <a:solidFill>
                          <a:srgbClr val="000000"/>
                        </a:solidFill>
                        <a:latin typeface="Calibri"/>
                        <a:ea typeface="Calibri"/>
                        <a:cs typeface="Calibri"/>
                        <a:sym typeface="Calibri"/>
                      </a:endParaRPr>
                    </a:p>
                  </a:txBody>
                  <a:tcPr marT="8725" marB="0" marR="8725" marL="8725" anchor="b"/>
                </a:tc>
                <a:tc hMerge="1"/>
                <a:tc hMerge="1"/>
                <a:tc hMerge="1"/>
                <a:tc hMerge="1"/>
                <a:tc hMerge="1"/>
                <a:tc hMerge="1"/>
              </a:tr>
              <a:tr h="183325">
                <a:tc>
                  <a:txBody>
                    <a:bodyPr/>
                    <a:lstStyle/>
                    <a:p>
                      <a:pPr indent="0" lvl="0" marL="0" marR="0" rtl="0" algn="l">
                        <a:spcBef>
                          <a:spcPts val="0"/>
                        </a:spcBef>
                        <a:spcAft>
                          <a:spcPts val="0"/>
                        </a:spcAft>
                        <a:buNone/>
                      </a:pPr>
                      <a:r>
                        <a:rPr b="1" lang="en-US" sz="1400" u="none" strike="noStrike"/>
                        <a:t>Pigs</a:t>
                      </a:r>
                      <a:endParaRPr b="1" i="0" sz="14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l">
                        <a:spcBef>
                          <a:spcPts val="0"/>
                        </a:spcBef>
                        <a:spcAft>
                          <a:spcPts val="0"/>
                        </a:spcAft>
                        <a:buNone/>
                      </a:pPr>
                      <a:r>
                        <a:rPr lang="en-US" sz="1100" u="none" strike="noStrike"/>
                        <a:t>Ingelvac AR4</a:t>
                      </a:r>
                      <a:endParaRPr b="0" i="0" sz="11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l">
                        <a:spcBef>
                          <a:spcPts val="0"/>
                        </a:spcBef>
                        <a:spcAft>
                          <a:spcPts val="0"/>
                        </a:spcAft>
                        <a:buNone/>
                      </a:pPr>
                      <a:r>
                        <a:rPr lang="en-US" sz="1100" u="none" strike="noStrike"/>
                        <a:t>1 day old</a:t>
                      </a:r>
                      <a:endParaRPr b="0" i="0" sz="11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l">
                        <a:spcBef>
                          <a:spcPts val="0"/>
                        </a:spcBef>
                        <a:spcAft>
                          <a:spcPts val="0"/>
                        </a:spcAft>
                        <a:buNone/>
                      </a:pPr>
                      <a:r>
                        <a:rPr lang="en-US" sz="1100" u="none" strike="noStrike"/>
                        <a:t>1ml IM</a:t>
                      </a:r>
                      <a:endParaRPr b="0" i="0" sz="11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l">
                        <a:spcBef>
                          <a:spcPts val="0"/>
                        </a:spcBef>
                        <a:spcAft>
                          <a:spcPts val="0"/>
                        </a:spcAft>
                        <a:buNone/>
                      </a:pPr>
                      <a:r>
                        <a:rPr lang="en-US" sz="1100" u="none" strike="noStrike"/>
                        <a:t>weaning</a:t>
                      </a:r>
                      <a:endParaRPr b="0" i="0" sz="11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l">
                        <a:spcBef>
                          <a:spcPts val="0"/>
                        </a:spcBef>
                        <a:spcAft>
                          <a:spcPts val="0"/>
                        </a:spcAft>
                        <a:buNone/>
                      </a:pPr>
                      <a:r>
                        <a:rPr lang="en-US" sz="1100" u="none" strike="noStrike"/>
                        <a:t>2ml IM</a:t>
                      </a:r>
                      <a:endParaRPr b="0" i="0" sz="11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l">
                        <a:spcBef>
                          <a:spcPts val="0"/>
                        </a:spcBef>
                        <a:spcAft>
                          <a:spcPts val="0"/>
                        </a:spcAft>
                        <a:buNone/>
                      </a:pPr>
                      <a:r>
                        <a:rPr lang="en-US" sz="1100" u="none" strike="noStrike"/>
                        <a:t>21 days</a:t>
                      </a:r>
                      <a:endParaRPr b="0" i="0" sz="1100" u="none" strike="noStrike">
                        <a:solidFill>
                          <a:srgbClr val="000000"/>
                        </a:solidFill>
                        <a:latin typeface="Calibri"/>
                        <a:ea typeface="Calibri"/>
                        <a:cs typeface="Calibri"/>
                        <a:sym typeface="Calibri"/>
                      </a:endParaRPr>
                    </a:p>
                  </a:txBody>
                  <a:tcPr marT="8725" marB="0" marR="8725" marL="8725" anchor="b"/>
                </a:tc>
              </a:tr>
              <a:tr h="183325">
                <a:tc gridSpan="7">
                  <a:txBody>
                    <a:bodyPr/>
                    <a:lstStyle/>
                    <a:p>
                      <a:pPr indent="0" lvl="0" marL="0" marR="0" rtl="0" algn="l">
                        <a:spcBef>
                          <a:spcPts val="0"/>
                        </a:spcBef>
                        <a:spcAft>
                          <a:spcPts val="0"/>
                        </a:spcAft>
                        <a:buNone/>
                      </a:pPr>
                      <a:r>
                        <a:t/>
                      </a:r>
                      <a:endParaRPr b="0" i="0" sz="1400" u="none" strike="noStrike">
                        <a:solidFill>
                          <a:srgbClr val="000000"/>
                        </a:solidFill>
                        <a:latin typeface="Calibri"/>
                        <a:ea typeface="Calibri"/>
                        <a:cs typeface="Calibri"/>
                        <a:sym typeface="Calibri"/>
                      </a:endParaRPr>
                    </a:p>
                  </a:txBody>
                  <a:tcPr marT="8725" marB="0" marR="8725" marL="8725" anchor="b"/>
                </a:tc>
                <a:tc hMerge="1"/>
                <a:tc hMerge="1"/>
                <a:tc hMerge="1"/>
                <a:tc hMerge="1"/>
                <a:tc hMerge="1"/>
                <a:tc hMerge="1"/>
              </a:tr>
              <a:tr h="218250">
                <a:tc gridSpan="7">
                  <a:txBody>
                    <a:bodyPr/>
                    <a:lstStyle/>
                    <a:p>
                      <a:pPr indent="0" lvl="0" marL="0" marR="0" rtl="0" algn="l">
                        <a:spcBef>
                          <a:spcPts val="0"/>
                        </a:spcBef>
                        <a:spcAft>
                          <a:spcPts val="0"/>
                        </a:spcAft>
                        <a:buNone/>
                      </a:pPr>
                      <a:r>
                        <a:rPr b="1" lang="en-US" sz="1400" u="none" strike="noStrike"/>
                        <a:t>Deworming Schedule</a:t>
                      </a:r>
                      <a:endParaRPr b="1" i="0" sz="1400" u="none" strike="noStrike">
                        <a:solidFill>
                          <a:srgbClr val="000000"/>
                        </a:solidFill>
                        <a:latin typeface="Calibri"/>
                        <a:ea typeface="Calibri"/>
                        <a:cs typeface="Calibri"/>
                        <a:sym typeface="Calibri"/>
                      </a:endParaRPr>
                    </a:p>
                  </a:txBody>
                  <a:tcPr marT="8725" marB="0" marR="8725" marL="8725" anchor="b"/>
                </a:tc>
                <a:tc hMerge="1"/>
                <a:tc hMerge="1"/>
                <a:tc hMerge="1"/>
                <a:tc hMerge="1"/>
                <a:tc hMerge="1"/>
                <a:tc hMerge="1"/>
              </a:tr>
              <a:tr h="183325">
                <a:tc gridSpan="7">
                  <a:txBody>
                    <a:bodyPr/>
                    <a:lstStyle/>
                    <a:p>
                      <a:pPr indent="0" lvl="0" marL="0" marR="0" rtl="0" algn="l">
                        <a:spcBef>
                          <a:spcPts val="0"/>
                        </a:spcBef>
                        <a:spcAft>
                          <a:spcPts val="0"/>
                        </a:spcAft>
                        <a:buNone/>
                      </a:pPr>
                      <a:r>
                        <a:t/>
                      </a:r>
                      <a:endParaRPr b="0" i="0" sz="1400" u="none" strike="noStrike">
                        <a:solidFill>
                          <a:srgbClr val="000000"/>
                        </a:solidFill>
                        <a:latin typeface="Calibri"/>
                        <a:ea typeface="Calibri"/>
                        <a:cs typeface="Calibri"/>
                        <a:sym typeface="Calibri"/>
                      </a:endParaRPr>
                    </a:p>
                  </a:txBody>
                  <a:tcPr marT="8725" marB="0" marR="8725" marL="8725" anchor="b"/>
                </a:tc>
                <a:tc hMerge="1"/>
                <a:tc hMerge="1"/>
                <a:tc hMerge="1"/>
                <a:tc hMerge="1"/>
                <a:tc hMerge="1"/>
                <a:tc hMerge="1"/>
              </a:tr>
              <a:tr h="183325">
                <a:tc>
                  <a:txBody>
                    <a:bodyPr/>
                    <a:lstStyle/>
                    <a:p>
                      <a:pPr indent="0" lvl="0" marL="0" marR="0" rtl="0" algn="l">
                        <a:spcBef>
                          <a:spcPts val="0"/>
                        </a:spcBef>
                        <a:spcAft>
                          <a:spcPts val="0"/>
                        </a:spcAft>
                        <a:buNone/>
                      </a:pPr>
                      <a:r>
                        <a:rPr lang="en-US" sz="1400" u="none" strike="noStrike"/>
                        <a:t> </a:t>
                      </a:r>
                      <a:endParaRPr b="0" i="0" sz="14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ctr">
                        <a:spcBef>
                          <a:spcPts val="0"/>
                        </a:spcBef>
                        <a:spcAft>
                          <a:spcPts val="0"/>
                        </a:spcAft>
                        <a:buNone/>
                      </a:pPr>
                      <a:r>
                        <a:rPr b="1" lang="en-US" sz="1400" u="none" strike="noStrike"/>
                        <a:t>Dewormer</a:t>
                      </a:r>
                      <a:endParaRPr b="1" i="0" sz="14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ctr">
                        <a:spcBef>
                          <a:spcPts val="0"/>
                        </a:spcBef>
                        <a:spcAft>
                          <a:spcPts val="0"/>
                        </a:spcAft>
                        <a:buNone/>
                      </a:pPr>
                      <a:r>
                        <a:rPr b="1" lang="en-US" sz="1400" u="none" strike="noStrike"/>
                        <a:t>Time</a:t>
                      </a:r>
                      <a:endParaRPr b="1" i="0" sz="14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ctr">
                        <a:spcBef>
                          <a:spcPts val="0"/>
                        </a:spcBef>
                        <a:spcAft>
                          <a:spcPts val="0"/>
                        </a:spcAft>
                        <a:buNone/>
                      </a:pPr>
                      <a:r>
                        <a:rPr b="1" lang="en-US" sz="1400" u="none" strike="noStrike"/>
                        <a:t>Dose</a:t>
                      </a:r>
                      <a:endParaRPr b="1" i="0" sz="14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ctr">
                        <a:spcBef>
                          <a:spcPts val="0"/>
                        </a:spcBef>
                        <a:spcAft>
                          <a:spcPts val="0"/>
                        </a:spcAft>
                        <a:buNone/>
                      </a:pPr>
                      <a:r>
                        <a:rPr b="1" lang="en-US" sz="1400" u="none" strike="noStrike"/>
                        <a:t>Booster</a:t>
                      </a:r>
                      <a:endParaRPr b="1" i="0" sz="14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ctr">
                        <a:spcBef>
                          <a:spcPts val="0"/>
                        </a:spcBef>
                        <a:spcAft>
                          <a:spcPts val="0"/>
                        </a:spcAft>
                        <a:buNone/>
                      </a:pPr>
                      <a:r>
                        <a:rPr b="1" lang="en-US" sz="1400" u="none" strike="noStrike"/>
                        <a:t>Dose</a:t>
                      </a:r>
                      <a:endParaRPr b="1" i="0" sz="14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ctr">
                        <a:spcBef>
                          <a:spcPts val="0"/>
                        </a:spcBef>
                        <a:spcAft>
                          <a:spcPts val="0"/>
                        </a:spcAft>
                        <a:buNone/>
                      </a:pPr>
                      <a:r>
                        <a:rPr b="1" lang="en-US" sz="1400" u="none" strike="noStrike"/>
                        <a:t>Withdrawl</a:t>
                      </a:r>
                      <a:endParaRPr b="1" i="0" sz="1400" u="none" strike="noStrike">
                        <a:solidFill>
                          <a:srgbClr val="000000"/>
                        </a:solidFill>
                        <a:latin typeface="Calibri"/>
                        <a:ea typeface="Calibri"/>
                        <a:cs typeface="Calibri"/>
                        <a:sym typeface="Calibri"/>
                      </a:endParaRPr>
                    </a:p>
                  </a:txBody>
                  <a:tcPr marT="8725" marB="0" marR="8725" marL="8725" anchor="b"/>
                </a:tc>
              </a:tr>
              <a:tr h="183325">
                <a:tc>
                  <a:txBody>
                    <a:bodyPr/>
                    <a:lstStyle/>
                    <a:p>
                      <a:pPr indent="0" lvl="0" marL="0" marR="0" rtl="0" algn="l">
                        <a:spcBef>
                          <a:spcPts val="0"/>
                        </a:spcBef>
                        <a:spcAft>
                          <a:spcPts val="0"/>
                        </a:spcAft>
                        <a:buNone/>
                      </a:pPr>
                      <a:r>
                        <a:rPr b="1" lang="en-US" sz="1400" u="none" strike="noStrike"/>
                        <a:t>Gilts/Sows</a:t>
                      </a:r>
                      <a:endParaRPr b="1" i="0" sz="14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l">
                        <a:spcBef>
                          <a:spcPts val="0"/>
                        </a:spcBef>
                        <a:spcAft>
                          <a:spcPts val="0"/>
                        </a:spcAft>
                        <a:buNone/>
                      </a:pPr>
                      <a:r>
                        <a:rPr lang="en-US" sz="1100" u="none" strike="noStrike"/>
                        <a:t>Safeguard</a:t>
                      </a:r>
                      <a:endParaRPr b="0" i="0" sz="11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l">
                        <a:spcBef>
                          <a:spcPts val="0"/>
                        </a:spcBef>
                        <a:spcAft>
                          <a:spcPts val="0"/>
                        </a:spcAft>
                        <a:buNone/>
                      </a:pPr>
                      <a:r>
                        <a:rPr lang="en-US" sz="1100" u="none" strike="noStrike"/>
                        <a:t>Before or at breeding</a:t>
                      </a:r>
                      <a:endParaRPr b="0" i="0" sz="11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l">
                        <a:spcBef>
                          <a:spcPts val="0"/>
                        </a:spcBef>
                        <a:spcAft>
                          <a:spcPts val="0"/>
                        </a:spcAft>
                        <a:buNone/>
                      </a:pPr>
                      <a:r>
                        <a:rPr lang="en-US" sz="1100" u="none" strike="noStrike"/>
                        <a:t>1 scoop</a:t>
                      </a:r>
                      <a:endParaRPr b="0" i="0" sz="11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l">
                        <a:spcBef>
                          <a:spcPts val="0"/>
                        </a:spcBef>
                        <a:spcAft>
                          <a:spcPts val="0"/>
                        </a:spcAft>
                        <a:buNone/>
                      </a:pPr>
                      <a:r>
                        <a:rPr lang="en-US" sz="1100" u="none" strike="noStrike"/>
                        <a:t>1-2 weeks prior to farrowing</a:t>
                      </a:r>
                      <a:endParaRPr b="0" i="0" sz="11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l">
                        <a:spcBef>
                          <a:spcPts val="0"/>
                        </a:spcBef>
                        <a:spcAft>
                          <a:spcPts val="0"/>
                        </a:spcAft>
                        <a:buNone/>
                      </a:pPr>
                      <a:r>
                        <a:rPr lang="en-US" sz="1100" u="none" strike="noStrike"/>
                        <a:t>1scoop</a:t>
                      </a:r>
                      <a:endParaRPr b="0" i="0" sz="11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l">
                        <a:spcBef>
                          <a:spcPts val="0"/>
                        </a:spcBef>
                        <a:spcAft>
                          <a:spcPts val="0"/>
                        </a:spcAft>
                        <a:buNone/>
                      </a:pPr>
                      <a:r>
                        <a:rPr lang="en-US" sz="1100" u="none" strike="noStrike"/>
                        <a:t>5 days</a:t>
                      </a:r>
                      <a:endParaRPr b="0" i="0" sz="1100" u="none" strike="noStrike">
                        <a:solidFill>
                          <a:srgbClr val="000000"/>
                        </a:solidFill>
                        <a:latin typeface="Calibri"/>
                        <a:ea typeface="Calibri"/>
                        <a:cs typeface="Calibri"/>
                        <a:sym typeface="Calibri"/>
                      </a:endParaRPr>
                    </a:p>
                  </a:txBody>
                  <a:tcPr marT="8725" marB="0" marR="8725" marL="8725" anchor="b"/>
                </a:tc>
              </a:tr>
              <a:tr h="183325">
                <a:tc gridSpan="7">
                  <a:txBody>
                    <a:bodyPr/>
                    <a:lstStyle/>
                    <a:p>
                      <a:pPr indent="0" lvl="0" marL="0" marR="0" rtl="0" algn="l">
                        <a:spcBef>
                          <a:spcPts val="0"/>
                        </a:spcBef>
                        <a:spcAft>
                          <a:spcPts val="0"/>
                        </a:spcAft>
                        <a:buNone/>
                      </a:pPr>
                      <a:r>
                        <a:rPr b="1" lang="en-US" sz="1100" u="none" strike="noStrike"/>
                        <a:t> </a:t>
                      </a:r>
                      <a:endParaRPr b="1" i="0" sz="1100" u="none" strike="noStrike">
                        <a:solidFill>
                          <a:srgbClr val="000000"/>
                        </a:solidFill>
                        <a:latin typeface="Calibri"/>
                        <a:ea typeface="Calibri"/>
                        <a:cs typeface="Calibri"/>
                        <a:sym typeface="Calibri"/>
                      </a:endParaRPr>
                    </a:p>
                  </a:txBody>
                  <a:tcPr marT="8725" marB="0" marR="8725" marL="8725" anchor="b"/>
                </a:tc>
                <a:tc hMerge="1"/>
                <a:tc hMerge="1"/>
                <a:tc hMerge="1"/>
                <a:tc hMerge="1"/>
                <a:tc hMerge="1"/>
                <a:tc hMerge="1"/>
              </a:tr>
              <a:tr h="183325">
                <a:tc>
                  <a:txBody>
                    <a:bodyPr/>
                    <a:lstStyle/>
                    <a:p>
                      <a:pPr indent="0" lvl="0" marL="0" marR="0" rtl="0" algn="l">
                        <a:spcBef>
                          <a:spcPts val="0"/>
                        </a:spcBef>
                        <a:spcAft>
                          <a:spcPts val="0"/>
                        </a:spcAft>
                        <a:buNone/>
                      </a:pPr>
                      <a:r>
                        <a:rPr b="1" lang="en-US" sz="1400" u="none" strike="noStrike"/>
                        <a:t>Pigs</a:t>
                      </a:r>
                      <a:endParaRPr b="1" i="0" sz="14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l">
                        <a:spcBef>
                          <a:spcPts val="0"/>
                        </a:spcBef>
                        <a:spcAft>
                          <a:spcPts val="0"/>
                        </a:spcAft>
                        <a:buNone/>
                      </a:pPr>
                      <a:r>
                        <a:rPr lang="en-US" sz="1100" u="none" strike="noStrike"/>
                        <a:t>Ivomec .2%</a:t>
                      </a:r>
                      <a:endParaRPr b="0" i="0" sz="11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l">
                        <a:spcBef>
                          <a:spcPts val="0"/>
                        </a:spcBef>
                        <a:spcAft>
                          <a:spcPts val="0"/>
                        </a:spcAft>
                        <a:buNone/>
                      </a:pPr>
                      <a:r>
                        <a:rPr lang="en-US" sz="1100" u="none" strike="noStrike"/>
                        <a:t>10-15 days after weaning</a:t>
                      </a:r>
                      <a:endParaRPr b="0" i="0" sz="11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l">
                        <a:spcBef>
                          <a:spcPts val="0"/>
                        </a:spcBef>
                        <a:spcAft>
                          <a:spcPts val="0"/>
                        </a:spcAft>
                        <a:buNone/>
                      </a:pPr>
                      <a:r>
                        <a:rPr lang="en-US" sz="1100" u="none" strike="noStrike"/>
                        <a:t>20lb/Ton</a:t>
                      </a:r>
                      <a:endParaRPr b="0" i="0" sz="11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l">
                        <a:spcBef>
                          <a:spcPts val="0"/>
                        </a:spcBef>
                        <a:spcAft>
                          <a:spcPts val="0"/>
                        </a:spcAft>
                        <a:buNone/>
                      </a:pPr>
                      <a:r>
                        <a:rPr lang="en-US" sz="1100" u="none" strike="noStrike"/>
                        <a:t> </a:t>
                      </a:r>
                      <a:endParaRPr b="0" i="0" sz="11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l">
                        <a:spcBef>
                          <a:spcPts val="0"/>
                        </a:spcBef>
                        <a:spcAft>
                          <a:spcPts val="0"/>
                        </a:spcAft>
                        <a:buNone/>
                      </a:pPr>
                      <a:r>
                        <a:rPr lang="en-US" sz="1100" u="none" strike="noStrike"/>
                        <a:t> </a:t>
                      </a:r>
                      <a:endParaRPr b="0" i="0" sz="11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l">
                        <a:spcBef>
                          <a:spcPts val="0"/>
                        </a:spcBef>
                        <a:spcAft>
                          <a:spcPts val="0"/>
                        </a:spcAft>
                        <a:buNone/>
                      </a:pPr>
                      <a:r>
                        <a:rPr lang="en-US" sz="1100" u="none" strike="noStrike"/>
                        <a:t> </a:t>
                      </a:r>
                      <a:endParaRPr b="0" i="0" sz="1100" u="none" strike="noStrike">
                        <a:solidFill>
                          <a:srgbClr val="000000"/>
                        </a:solidFill>
                        <a:latin typeface="Calibri"/>
                        <a:ea typeface="Calibri"/>
                        <a:cs typeface="Calibri"/>
                        <a:sym typeface="Calibri"/>
                      </a:endParaRPr>
                    </a:p>
                  </a:txBody>
                  <a:tcPr marT="8725" marB="0" marR="8725" marL="8725" anchor="b"/>
                </a:tc>
              </a:tr>
              <a:tr h="183325">
                <a:tc>
                  <a:txBody>
                    <a:bodyPr/>
                    <a:lstStyle/>
                    <a:p>
                      <a:pPr indent="0" lvl="0" marL="0" marR="0" rtl="0" algn="l">
                        <a:spcBef>
                          <a:spcPts val="0"/>
                        </a:spcBef>
                        <a:spcAft>
                          <a:spcPts val="0"/>
                        </a:spcAft>
                        <a:buNone/>
                      </a:pPr>
                      <a:r>
                        <a:rPr lang="en-US" sz="1100" u="none" strike="noStrike"/>
                        <a:t> </a:t>
                      </a:r>
                      <a:endParaRPr b="1" i="0" sz="11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l">
                        <a:spcBef>
                          <a:spcPts val="0"/>
                        </a:spcBef>
                        <a:spcAft>
                          <a:spcPts val="0"/>
                        </a:spcAft>
                        <a:buNone/>
                      </a:pPr>
                      <a:r>
                        <a:rPr lang="en-US" sz="1100" u="none" strike="noStrike"/>
                        <a:t> </a:t>
                      </a:r>
                      <a:endParaRPr b="0" i="0" sz="11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l">
                        <a:spcBef>
                          <a:spcPts val="0"/>
                        </a:spcBef>
                        <a:spcAft>
                          <a:spcPts val="0"/>
                        </a:spcAft>
                        <a:buNone/>
                      </a:pPr>
                      <a:r>
                        <a:rPr lang="en-US" sz="1100" u="none" strike="noStrike"/>
                        <a:t>for 7 consecutive days</a:t>
                      </a:r>
                      <a:endParaRPr b="0" i="0" sz="11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l">
                        <a:spcBef>
                          <a:spcPts val="0"/>
                        </a:spcBef>
                        <a:spcAft>
                          <a:spcPts val="0"/>
                        </a:spcAft>
                        <a:buNone/>
                      </a:pPr>
                      <a:r>
                        <a:rPr lang="en-US" sz="1100" u="none" strike="noStrike"/>
                        <a:t> </a:t>
                      </a:r>
                      <a:endParaRPr b="0" i="0" sz="11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l">
                        <a:spcBef>
                          <a:spcPts val="0"/>
                        </a:spcBef>
                        <a:spcAft>
                          <a:spcPts val="0"/>
                        </a:spcAft>
                        <a:buNone/>
                      </a:pPr>
                      <a:r>
                        <a:rPr lang="en-US" sz="1100" u="none" strike="noStrike"/>
                        <a:t> </a:t>
                      </a:r>
                      <a:endParaRPr b="0" i="0" sz="11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l">
                        <a:spcBef>
                          <a:spcPts val="0"/>
                        </a:spcBef>
                        <a:spcAft>
                          <a:spcPts val="0"/>
                        </a:spcAft>
                        <a:buNone/>
                      </a:pPr>
                      <a:r>
                        <a:rPr lang="en-US" sz="1100" u="none" strike="noStrike"/>
                        <a:t> </a:t>
                      </a:r>
                      <a:endParaRPr b="0" i="0" sz="1100" u="none" strike="noStrike">
                        <a:solidFill>
                          <a:srgbClr val="000000"/>
                        </a:solidFill>
                        <a:latin typeface="Calibri"/>
                        <a:ea typeface="Calibri"/>
                        <a:cs typeface="Calibri"/>
                        <a:sym typeface="Calibri"/>
                      </a:endParaRPr>
                    </a:p>
                  </a:txBody>
                  <a:tcPr marT="8725" marB="0" marR="8725" marL="8725" anchor="b"/>
                </a:tc>
                <a:tc>
                  <a:txBody>
                    <a:bodyPr/>
                    <a:lstStyle/>
                    <a:p>
                      <a:pPr indent="0" lvl="0" marL="0" marR="0" rtl="0" algn="l">
                        <a:spcBef>
                          <a:spcPts val="0"/>
                        </a:spcBef>
                        <a:spcAft>
                          <a:spcPts val="0"/>
                        </a:spcAft>
                        <a:buNone/>
                      </a:pPr>
                      <a:r>
                        <a:rPr lang="en-US" sz="1100" u="none" strike="noStrike"/>
                        <a:t>5 days</a:t>
                      </a:r>
                      <a:endParaRPr b="0" i="0" sz="1100" u="none" strike="noStrike">
                        <a:solidFill>
                          <a:srgbClr val="000000"/>
                        </a:solidFill>
                        <a:latin typeface="Calibri"/>
                        <a:ea typeface="Calibri"/>
                        <a:cs typeface="Calibri"/>
                        <a:sym typeface="Calibri"/>
                      </a:endParaRPr>
                    </a:p>
                  </a:txBody>
                  <a:tcPr marT="8725" marB="0" marR="8725" marL="8725" anchor="b"/>
                </a:tc>
              </a:tr>
              <a:tr h="183325">
                <a:tc gridSpan="7">
                  <a:txBody>
                    <a:bodyPr/>
                    <a:lstStyle/>
                    <a:p>
                      <a:pPr indent="0" lvl="0" marL="0" marR="0" rtl="0" algn="l">
                        <a:spcBef>
                          <a:spcPts val="0"/>
                        </a:spcBef>
                        <a:spcAft>
                          <a:spcPts val="0"/>
                        </a:spcAft>
                        <a:buNone/>
                      </a:pPr>
                      <a:r>
                        <a:t/>
                      </a:r>
                      <a:endParaRPr b="0" i="0" sz="1100" u="none" strike="noStrike">
                        <a:solidFill>
                          <a:srgbClr val="000000"/>
                        </a:solidFill>
                        <a:latin typeface="Calibri"/>
                        <a:ea typeface="Calibri"/>
                        <a:cs typeface="Calibri"/>
                        <a:sym typeface="Calibri"/>
                      </a:endParaRPr>
                    </a:p>
                  </a:txBody>
                  <a:tcPr marT="8725" marB="0" marR="8725" marL="8725" anchor="b"/>
                </a:tc>
                <a:tc hMerge="1"/>
                <a:tc hMerge="1"/>
                <a:tc hMerge="1"/>
                <a:tc hMerge="1"/>
                <a:tc hMerge="1"/>
                <a:tc hMerge="1"/>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8" name="Shape 298"/>
        <p:cNvGrpSpPr/>
        <p:nvPr/>
      </p:nvGrpSpPr>
      <p:grpSpPr>
        <a:xfrm>
          <a:off x="0" y="0"/>
          <a:ext cx="0" cy="0"/>
          <a:chOff x="0" y="0"/>
          <a:chExt cx="0" cy="0"/>
        </a:xfrm>
      </p:grpSpPr>
      <p:sp>
        <p:nvSpPr>
          <p:cNvPr id="299" name="Google Shape;299;p18"/>
          <p:cNvSpPr txBox="1"/>
          <p:nvPr>
            <p:ph type="title"/>
          </p:nvPr>
        </p:nvSpPr>
        <p:spPr>
          <a:xfrm>
            <a:off x="2000250" y="915273"/>
            <a:ext cx="7886700" cy="74034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lang="en-US"/>
              <a:t>Healthy pigs = Happy pigs</a:t>
            </a:r>
            <a:endParaRPr/>
          </a:p>
        </p:txBody>
      </p:sp>
      <p:sp>
        <p:nvSpPr>
          <p:cNvPr id="300" name="Google Shape;300;p18"/>
          <p:cNvSpPr txBox="1"/>
          <p:nvPr>
            <p:ph idx="1" type="body"/>
          </p:nvPr>
        </p:nvSpPr>
        <p:spPr>
          <a:xfrm>
            <a:off x="2000250" y="1655615"/>
            <a:ext cx="7886700" cy="321363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rPr lang="en-US" sz="2400"/>
              <a:t>A good health program is an investment and the payoff is greater potential profits</a:t>
            </a:r>
            <a:endParaRPr/>
          </a:p>
        </p:txBody>
      </p:sp>
      <p:pic>
        <p:nvPicPr>
          <p:cNvPr descr="E:\My Pictures\BERMUDAGRASS 2012\2012-06-26 Bermudagrass June 26\Bermudagrass June 26 019.JPG" id="301" name="Google Shape;301;p18"/>
          <p:cNvPicPr preferRelativeResize="0"/>
          <p:nvPr/>
        </p:nvPicPr>
        <p:blipFill rotWithShape="1">
          <a:blip r:embed="rId3">
            <a:alphaModFix/>
          </a:blip>
          <a:srcRect b="0" l="9366" r="10320" t="0"/>
          <a:stretch/>
        </p:blipFill>
        <p:spPr>
          <a:xfrm>
            <a:off x="3449020" y="2546684"/>
            <a:ext cx="5458760" cy="3819826"/>
          </a:xfrm>
          <a:prstGeom prst="rect">
            <a:avLst/>
          </a:prstGeom>
          <a:noFill/>
          <a:ln cap="flat" cmpd="sng" w="38100">
            <a:solidFill>
              <a:srgbClr val="92D050"/>
            </a:solidFill>
            <a:prstDash val="solid"/>
            <a:round/>
            <a:headEnd len="sm" w="sm" type="none"/>
            <a:tailEnd len="sm" w="sm" type="none"/>
          </a:ln>
          <a:effectLst>
            <a:outerShdw blurRad="190500" rotWithShape="0" algn="tl">
              <a:srgbClr val="000000">
                <a:alpha val="69803"/>
              </a:srgbClr>
            </a:outerShdw>
          </a:effectLst>
        </p:spPr>
      </p:pic>
    </p:spTree>
  </p:cSld>
  <p:clrMapOvr>
    <a:masterClrMapping/>
  </p:clrMapOvr>
</p:sld>
</file>

<file path=ppt/theme/theme1.xml><?xml version="1.0" encoding="utf-8"?>
<a:theme xmlns:a="http://schemas.openxmlformats.org/drawingml/2006/main" xmlns:r="http://schemas.openxmlformats.org/officeDocument/2006/relationships" name="1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2019-01-11T20:16:48Z</dcterms:created>
  <dc:creator>CEFSTech1</dc:creator>
</cp:coreProperties>
</file>