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6" d="100"/>
          <a:sy n="96" d="100"/>
        </p:scale>
        <p:origin x="-24" y="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4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58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8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950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52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6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69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7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76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0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CD935-65FC-F440-A802-C67C5568DBD8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C0D67-F4F6-234E-A311-B7BA46EBD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88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Economics of Food Hubs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Smithson Mills</a:t>
            </a:r>
          </a:p>
          <a:p>
            <a:r>
              <a:rPr lang="en-US" dirty="0" smtClean="0"/>
              <a:t>May 6,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67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Hubs are Businesses Operating in A Highly Competitive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Produce distribution is a multi-billion $ industry</a:t>
            </a:r>
          </a:p>
          <a:p>
            <a:r>
              <a:rPr lang="en-US" dirty="0" smtClean="0"/>
              <a:t>Food Hubs compete against established, highly efficient commercial distributors</a:t>
            </a:r>
          </a:p>
          <a:p>
            <a:r>
              <a:rPr lang="en-US" dirty="0" smtClean="0"/>
              <a:t>Stringent quality control assurances are essential</a:t>
            </a:r>
          </a:p>
          <a:p>
            <a:r>
              <a:rPr lang="en-US" dirty="0" smtClean="0"/>
              <a:t>Distribution is a capital-intensive activity</a:t>
            </a:r>
          </a:p>
          <a:p>
            <a:r>
              <a:rPr lang="en-US" dirty="0" smtClean="0"/>
              <a:t>Profit margins are slim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90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Costs of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Infrastructure</a:t>
            </a:r>
          </a:p>
          <a:p>
            <a:r>
              <a:rPr lang="en-US" dirty="0" smtClean="0"/>
              <a:t>Personnel</a:t>
            </a:r>
          </a:p>
          <a:p>
            <a:r>
              <a:rPr lang="en-US" dirty="0" smtClean="0"/>
              <a:t>Utilities</a:t>
            </a:r>
          </a:p>
          <a:p>
            <a:r>
              <a:rPr lang="en-US" dirty="0" smtClean="0"/>
              <a:t>Costs of Goods Sold</a:t>
            </a:r>
          </a:p>
          <a:p>
            <a:r>
              <a:rPr lang="en-US" dirty="0" smtClean="0"/>
              <a:t>Supplies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05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Location</a:t>
            </a:r>
          </a:p>
          <a:p>
            <a:r>
              <a:rPr lang="en-US" dirty="0" smtClean="0"/>
              <a:t>Cold Storage</a:t>
            </a:r>
          </a:p>
          <a:p>
            <a:r>
              <a:rPr lang="en-US" dirty="0" smtClean="0"/>
              <a:t>Wash Lines</a:t>
            </a:r>
          </a:p>
          <a:p>
            <a:r>
              <a:rPr lang="en-US" dirty="0" smtClean="0"/>
              <a:t>Packaging Equipment</a:t>
            </a:r>
          </a:p>
          <a:p>
            <a:r>
              <a:rPr lang="en-US" dirty="0" smtClean="0"/>
              <a:t>Truck(s)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88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Manager</a:t>
            </a:r>
          </a:p>
          <a:p>
            <a:r>
              <a:rPr lang="en-US" dirty="0" smtClean="0"/>
              <a:t>Warehouse Manager</a:t>
            </a:r>
          </a:p>
          <a:p>
            <a:r>
              <a:rPr lang="en-US" dirty="0" smtClean="0"/>
              <a:t>Sales Agents</a:t>
            </a:r>
          </a:p>
          <a:p>
            <a:r>
              <a:rPr lang="en-US" dirty="0" smtClean="0"/>
              <a:t>Truck Drivers</a:t>
            </a:r>
          </a:p>
          <a:p>
            <a:r>
              <a:rPr lang="en-US" dirty="0" smtClean="0"/>
              <a:t>Administrative Support</a:t>
            </a:r>
          </a:p>
          <a:p>
            <a:r>
              <a:rPr lang="en-US" dirty="0" smtClean="0"/>
              <a:t>Payroll and Accounting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06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Electricity</a:t>
            </a:r>
          </a:p>
          <a:p>
            <a:r>
              <a:rPr lang="en-US" dirty="0" smtClean="0"/>
              <a:t>Water</a:t>
            </a:r>
          </a:p>
          <a:p>
            <a:r>
              <a:rPr lang="en-US" dirty="0" smtClean="0"/>
              <a:t>Natural Gas or Propane</a:t>
            </a:r>
          </a:p>
          <a:p>
            <a:r>
              <a:rPr lang="en-US" dirty="0" smtClean="0"/>
              <a:t>Communications</a:t>
            </a:r>
          </a:p>
          <a:p>
            <a:r>
              <a:rPr lang="en-US" dirty="0" smtClean="0"/>
              <a:t>Security services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3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 of Goods Sold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Produce from Growers</a:t>
            </a:r>
          </a:p>
          <a:p>
            <a:pPr lvl="1"/>
            <a:r>
              <a:rPr lang="en-US" dirty="0" smtClean="0"/>
              <a:t>Goods distributed and sold</a:t>
            </a:r>
          </a:p>
          <a:p>
            <a:pPr lvl="1"/>
            <a:r>
              <a:rPr lang="en-US" dirty="0" smtClean="0"/>
              <a:t>Produce shrinkage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90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True Cost of Development?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702295"/>
              </p:ext>
            </p:extLst>
          </p:nvPr>
        </p:nvGraphicFramePr>
        <p:xfrm>
          <a:off x="457200" y="1600200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Expense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Estimated Cost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Facility acquisition and </a:t>
                      </a:r>
                      <a:r>
                        <a:rPr lang="en-US" dirty="0" err="1" smtClean="0"/>
                        <a:t>upfit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$150,000</a:t>
                      </a:r>
                      <a:r>
                        <a:rPr lang="en-US" baseline="0" dirty="0" smtClean="0"/>
                        <a:t> and up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Equipment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$40,000 to $60,000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Oversight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$30,000 to $50,000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Refrigerated Truck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$40,000 to $60,000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Estimated development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$250,000 to $400,000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51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Fixed Costs of Operations?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814137"/>
              </p:ext>
            </p:extLst>
          </p:nvPr>
        </p:nvGraphicFramePr>
        <p:xfrm>
          <a:off x="457200" y="1600200"/>
          <a:ext cx="8229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Fixed Costs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Annual</a:t>
                      </a:r>
                      <a:r>
                        <a:rPr lang="en-US" baseline="0" dirty="0" smtClean="0"/>
                        <a:t> Cost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Facility lease or debt service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 to $24,000 per year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General Manager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$35,000 to $50,000 per year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Warehouse Manager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$25,000 to $35,000 per year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Sales</a:t>
                      </a:r>
                      <a:r>
                        <a:rPr lang="en-US" baseline="0" dirty="0" smtClean="0"/>
                        <a:t> Agent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$18,000 annual base salary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Truck Driver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$12,000</a:t>
                      </a:r>
                      <a:r>
                        <a:rPr lang="en-US" baseline="0" dirty="0" smtClean="0"/>
                        <a:t> base salary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Utilities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$8,400 per year ($700/month)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Workers Comp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5% of total wages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Unemployment Insurance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3%</a:t>
                      </a:r>
                      <a:r>
                        <a:rPr lang="en-US" baseline="0" dirty="0" smtClean="0"/>
                        <a:t> of total wages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SS and Medicaid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8.5% of total wages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Liability Insurance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$5,000 per year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Estimated Fixed Costs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$120,050 to $174,825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89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Variable Costs of Operation?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217873"/>
              </p:ext>
            </p:extLst>
          </p:nvPr>
        </p:nvGraphicFramePr>
        <p:xfrm>
          <a:off x="457200" y="1600200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r>
                        <a:rPr lang="en-US" baseline="0" dirty="0" smtClean="0"/>
                        <a:t> Based on $1,000,000 in Sales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Cost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Sales commissions (5%)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Truck</a:t>
                      </a:r>
                      <a:r>
                        <a:rPr lang="en-US" baseline="0" dirty="0" smtClean="0"/>
                        <a:t> Driver (.10 per mile, 30,000 miles)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Additional personnel overhead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$10,335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Gas and Maintenance (30,000 miles)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$16,500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$840,000 (80% paid</a:t>
                      </a:r>
                      <a:r>
                        <a:rPr lang="en-US" baseline="0" dirty="0" smtClean="0"/>
                        <a:t> to growers)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Shrinkage</a:t>
                      </a:r>
                      <a:r>
                        <a:rPr lang="en-US" baseline="0" dirty="0" smtClean="0"/>
                        <a:t> of product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Packaging (boxes)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Utilities (over and above</a:t>
                      </a:r>
                      <a:r>
                        <a:rPr lang="en-US" baseline="0" dirty="0" smtClean="0"/>
                        <a:t> fixed minimum)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Facility supplies (towels, mops, cleaning)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Variable Costs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$1,053,835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03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Profit &amp; Loss on $1M in Sales</a:t>
            </a:r>
            <a:br>
              <a:rPr lang="en-US" dirty="0" smtClean="0"/>
            </a:br>
            <a:r>
              <a:rPr lang="en-US" dirty="0" smtClean="0"/>
              <a:t> (Based on 80% Paid to Growers)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4574396"/>
              </p:ext>
            </p:extLst>
          </p:nvPr>
        </p:nvGraphicFramePr>
        <p:xfrm>
          <a:off x="457200" y="1600200"/>
          <a:ext cx="8229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Personnel, 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$168,000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Personnel Overhead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32,760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Utilities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20,400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Product Liability Insurance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 5,000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$840,000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Boxes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80,000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Gas and Maintenance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16,500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Product</a:t>
                      </a:r>
                      <a:r>
                        <a:rPr lang="en-US" baseline="0" dirty="0" smtClean="0"/>
                        <a:t> Shrinkage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40,000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Facility</a:t>
                      </a:r>
                      <a:r>
                        <a:rPr lang="en-US" baseline="0" dirty="0" smtClean="0"/>
                        <a:t> Supplies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  2,000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Gross Expense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$1,204,660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Gross Sales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$1,000,000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Sales Minus Expenses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($204,660)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70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We Make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 costs of operation and/or increase margins.</a:t>
            </a:r>
          </a:p>
          <a:p>
            <a:r>
              <a:rPr lang="en-US" dirty="0" smtClean="0"/>
              <a:t>The policy of returning 80% of sales to growers is not economically viable.</a:t>
            </a:r>
          </a:p>
          <a:p>
            <a:r>
              <a:rPr lang="en-US" dirty="0" smtClean="0"/>
              <a:t>Prices should vary according to markets.</a:t>
            </a:r>
          </a:p>
          <a:p>
            <a:r>
              <a:rPr lang="en-US" dirty="0" smtClean="0"/>
              <a:t>Growers should incur some expenses (boxes, shrinkage)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6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Pay growers a % of estimated wholesale value of produce (70%?) regardless of sales value realized;</a:t>
            </a:r>
          </a:p>
          <a:p>
            <a:r>
              <a:rPr lang="en-US" dirty="0" smtClean="0"/>
              <a:t>Develop varied sales channels with different price points (supermarkets, restaurants, </a:t>
            </a:r>
            <a:r>
              <a:rPr lang="en-US" dirty="0" err="1" smtClean="0"/>
              <a:t>etc</a:t>
            </a:r>
            <a:r>
              <a:rPr lang="en-US" dirty="0" smtClean="0"/>
              <a:t>);</a:t>
            </a:r>
          </a:p>
          <a:p>
            <a:r>
              <a:rPr lang="en-US" dirty="0" smtClean="0"/>
              <a:t>Do not purchase produce that does not meet wholesale quality requirements;</a:t>
            </a:r>
          </a:p>
          <a:p>
            <a:r>
              <a:rPr lang="en-US" dirty="0" smtClean="0"/>
              <a:t>Charge growers for boxes/packaging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87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2487"/>
          </a:xfrm>
        </p:spPr>
        <p:txBody>
          <a:bodyPr>
            <a:normAutofit/>
          </a:bodyPr>
          <a:lstStyle/>
          <a:p>
            <a:r>
              <a:rPr lang="en-US" dirty="0" smtClean="0"/>
              <a:t>New P&amp;L  for $1M in Sales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721709"/>
              </p:ext>
            </p:extLst>
          </p:nvPr>
        </p:nvGraphicFramePr>
        <p:xfrm>
          <a:off x="457200" y="1187450"/>
          <a:ext cx="8229600" cy="535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Personnel, 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$168,000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Personnel Overhead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32,760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Utilities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20,400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$690,000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Boxes/Packaging</a:t>
                      </a:r>
                      <a:r>
                        <a:rPr lang="en-US" baseline="0" dirty="0" smtClean="0"/>
                        <a:t> (1/2 Charged to Growers)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40,000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Gas and Maintenance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16,500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Product</a:t>
                      </a:r>
                      <a:r>
                        <a:rPr lang="en-US" baseline="0" dirty="0" smtClean="0"/>
                        <a:t> Shrinkage (1/2 charged to growers)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20,000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Insurance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 5,000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Facility</a:t>
                      </a:r>
                      <a:r>
                        <a:rPr lang="en-US" baseline="0" dirty="0" smtClean="0"/>
                        <a:t> Supplies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 2,000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Gross Expense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$ 974,660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Gross Sales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$1,000,000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Sales Minus Expenses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</a:t>
                      </a:r>
                      <a:r>
                        <a:rPr lang="en-US" baseline="0" dirty="0" smtClean="0"/>
                        <a:t>   25,440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28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Food Hubs are not viable economic models in most cases;</a:t>
            </a:r>
          </a:p>
          <a:p>
            <a:r>
              <a:rPr lang="en-US" dirty="0" smtClean="0"/>
              <a:t>Food hubs that do succeed have unique characteristics;</a:t>
            </a:r>
          </a:p>
          <a:p>
            <a:r>
              <a:rPr lang="en-US" dirty="0" smtClean="0"/>
              <a:t>Usually operate as for-profit businesses</a:t>
            </a:r>
          </a:p>
          <a:p>
            <a:r>
              <a:rPr lang="en-US" dirty="0" smtClean="0"/>
              <a:t>Usually receive some level of community support</a:t>
            </a:r>
          </a:p>
          <a:p>
            <a:r>
              <a:rPr lang="en-US" dirty="0" smtClean="0"/>
              <a:t>Go big or go home.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00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619</Words>
  <Application>Microsoft Office PowerPoint</Application>
  <PresentationFormat>On-screen Show (4:3)</PresentationFormat>
  <Paragraphs>169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Economics of Food Hubs</vt:lpstr>
      <vt:lpstr>Food Hubs are Businesses Operating in A Highly Competitive Market</vt:lpstr>
      <vt:lpstr>Key Costs of Operation</vt:lpstr>
      <vt:lpstr>Physical Infrastructure</vt:lpstr>
      <vt:lpstr>Personnel</vt:lpstr>
      <vt:lpstr>Utilities</vt:lpstr>
      <vt:lpstr>Costs of Goods Sold</vt:lpstr>
      <vt:lpstr>What is the True Cost of Development?</vt:lpstr>
      <vt:lpstr>What Are Fixed Costs of Operations?</vt:lpstr>
      <vt:lpstr>What Are Variable Costs of Operation?</vt:lpstr>
      <vt:lpstr>Profit &amp; Loss on $1M in Sales  (Based on 80% Paid to Growers)</vt:lpstr>
      <vt:lpstr>How Can We Make it Work?</vt:lpstr>
      <vt:lpstr>Suggestions</vt:lpstr>
      <vt:lpstr>New P&amp;L  for $1M in Sales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Economics of Food Hubs</dc:title>
  <dc:creator>i</dc:creator>
  <cp:lastModifiedBy>JJ</cp:lastModifiedBy>
  <cp:revision>14</cp:revision>
  <dcterms:created xsi:type="dcterms:W3CDTF">2014-05-05T13:20:35Z</dcterms:created>
  <dcterms:modified xsi:type="dcterms:W3CDTF">2014-05-12T13:02:31Z</dcterms:modified>
</cp:coreProperties>
</file>